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3675" r:id="rId5"/>
  </p:sldMasterIdLst>
  <p:notesMasterIdLst>
    <p:notesMasterId r:id="rId28"/>
  </p:notesMasterIdLst>
  <p:handoutMasterIdLst>
    <p:handoutMasterId r:id="rId29"/>
  </p:handoutMasterIdLst>
  <p:sldIdLst>
    <p:sldId id="261" r:id="rId6"/>
    <p:sldId id="267" r:id="rId7"/>
    <p:sldId id="273" r:id="rId8"/>
    <p:sldId id="271" r:id="rId9"/>
    <p:sldId id="263" r:id="rId10"/>
    <p:sldId id="276" r:id="rId11"/>
    <p:sldId id="277" r:id="rId12"/>
    <p:sldId id="278" r:id="rId13"/>
    <p:sldId id="283" r:id="rId14"/>
    <p:sldId id="284" r:id="rId15"/>
    <p:sldId id="285" r:id="rId16"/>
    <p:sldId id="275" r:id="rId17"/>
    <p:sldId id="279" r:id="rId18"/>
    <p:sldId id="280" r:id="rId19"/>
    <p:sldId id="281" r:id="rId20"/>
    <p:sldId id="268" r:id="rId21"/>
    <p:sldId id="269" r:id="rId22"/>
    <p:sldId id="270" r:id="rId23"/>
    <p:sldId id="265" r:id="rId24"/>
    <p:sldId id="266" r:id="rId25"/>
    <p:sldId id="282" r:id="rId26"/>
    <p:sldId id="260" r:id="rId27"/>
  </p:sldIdLst>
  <p:sldSz cx="9144000" cy="6858000" type="screen4x3"/>
  <p:notesSz cx="6669088" cy="97536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72">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47B22"/>
    <a:srgbClr val="F5F5F5"/>
    <a:srgbClr val="0065A2"/>
    <a:srgbClr val="663300"/>
    <a:srgbClr val="FFD624"/>
    <a:srgbClr val="2C2F1D"/>
    <a:srgbClr val="FDE7D7"/>
    <a:srgbClr val="FEF2E8"/>
    <a:srgbClr val="0F5494"/>
    <a:srgbClr val="AFC65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500" autoAdjust="0"/>
    <p:restoredTop sz="90406" autoAdjust="0"/>
  </p:normalViewPr>
  <p:slideViewPr>
    <p:cSldViewPr>
      <p:cViewPr>
        <p:scale>
          <a:sx n="80" d="100"/>
          <a:sy n="80" d="100"/>
        </p:scale>
        <p:origin x="-1824"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072"/>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890665" cy="488226"/>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776866" y="0"/>
            <a:ext cx="2890665" cy="488226"/>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263815"/>
            <a:ext cx="2890665" cy="488225"/>
          </a:xfrm>
          <a:prstGeom prst="rect">
            <a:avLst/>
          </a:prstGeom>
          <a:noFill/>
          <a:ln w="9525">
            <a:noFill/>
            <a:miter lim="800000"/>
            <a:headEnd/>
            <a:tailEnd/>
          </a:ln>
          <a:effectLst/>
        </p:spPr>
        <p:txBody>
          <a:bodyPr vert="horz" wrap="square" lIns="89785" tIns="44892" rIns="89785" bIns="44892"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776866" y="9263815"/>
            <a:ext cx="2890665" cy="488225"/>
          </a:xfrm>
          <a:prstGeom prst="rect">
            <a:avLst/>
          </a:prstGeom>
          <a:noFill/>
          <a:ln w="9525">
            <a:noFill/>
            <a:miter lim="800000"/>
            <a:headEnd/>
            <a:tailEnd/>
          </a:ln>
          <a:effectLst/>
        </p:spPr>
        <p:txBody>
          <a:bodyPr vert="horz" wrap="square" lIns="89785" tIns="44892" rIns="89785" bIns="44892" numCol="1" anchor="b" anchorCtr="0" compatLnSpc="1">
            <a:prstTxWarp prst="textNoShape">
              <a:avLst/>
            </a:prstTxWarp>
          </a:bodyPr>
          <a:lstStyle>
            <a:lvl1pPr algn="r">
              <a:defRPr sz="1200" b="0">
                <a:solidFill>
                  <a:schemeClr val="tx1"/>
                </a:solidFill>
                <a:latin typeface="Arial" charset="0"/>
              </a:defRPr>
            </a:lvl1pPr>
          </a:lstStyle>
          <a:p>
            <a:pPr>
              <a:defRPr/>
            </a:pPr>
            <a:fld id="{7077C6DE-A789-4AAB-87BE-A924DDA2AD57}" type="slidenum">
              <a:rPr lang="en-GB"/>
              <a:pPr>
                <a:defRPr/>
              </a:pPr>
              <a:t>‹#›</a:t>
            </a:fld>
            <a:endParaRPr lang="en-GB"/>
          </a:p>
        </p:txBody>
      </p:sp>
    </p:spTree>
    <p:extLst>
      <p:ext uri="{BB962C8B-B14F-4D97-AF65-F5344CB8AC3E}">
        <p14:creationId xmlns:p14="http://schemas.microsoft.com/office/powerpoint/2010/main" xmlns="" val="37564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890665" cy="488226"/>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776866" y="0"/>
            <a:ext cx="2890665" cy="488226"/>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896938" y="731838"/>
            <a:ext cx="4876800" cy="36576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66598" y="4632687"/>
            <a:ext cx="5335893" cy="4389354"/>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263815"/>
            <a:ext cx="2890665" cy="488225"/>
          </a:xfrm>
          <a:prstGeom prst="rect">
            <a:avLst/>
          </a:prstGeom>
          <a:noFill/>
          <a:ln w="9525">
            <a:noFill/>
            <a:miter lim="800000"/>
            <a:headEnd/>
            <a:tailEnd/>
          </a:ln>
          <a:effectLst/>
        </p:spPr>
        <p:txBody>
          <a:bodyPr vert="horz" wrap="square" lIns="89785" tIns="44892" rIns="89785" bIns="44892"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776866" y="9263815"/>
            <a:ext cx="2890665" cy="488225"/>
          </a:xfrm>
          <a:prstGeom prst="rect">
            <a:avLst/>
          </a:prstGeom>
          <a:noFill/>
          <a:ln w="9525">
            <a:noFill/>
            <a:miter lim="800000"/>
            <a:headEnd/>
            <a:tailEnd/>
          </a:ln>
          <a:effectLst/>
        </p:spPr>
        <p:txBody>
          <a:bodyPr vert="horz" wrap="square" lIns="89785" tIns="44892" rIns="89785" bIns="44892" numCol="1" anchor="b" anchorCtr="0" compatLnSpc="1">
            <a:prstTxWarp prst="textNoShape">
              <a:avLst/>
            </a:prstTxWarp>
          </a:bodyPr>
          <a:lstStyle>
            <a:lvl1pPr algn="r">
              <a:defRPr sz="1200" b="0">
                <a:solidFill>
                  <a:schemeClr val="tx1"/>
                </a:solidFill>
                <a:latin typeface="Arial" charset="0"/>
              </a:defRPr>
            </a:lvl1pPr>
          </a:lstStyle>
          <a:p>
            <a:pPr>
              <a:defRPr/>
            </a:pPr>
            <a:fld id="{73A0A35F-4F92-49E4-9F04-766A330FD38B}" type="slidenum">
              <a:rPr lang="en-GB"/>
              <a:pPr>
                <a:defRPr/>
              </a:pPr>
              <a:t>‹#›</a:t>
            </a:fld>
            <a:endParaRPr lang="en-GB"/>
          </a:p>
        </p:txBody>
      </p:sp>
    </p:spTree>
    <p:extLst>
      <p:ext uri="{BB962C8B-B14F-4D97-AF65-F5344CB8AC3E}">
        <p14:creationId xmlns:p14="http://schemas.microsoft.com/office/powerpoint/2010/main" xmlns="" val="13001277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Pros (</a:t>
            </a:r>
            <a:r>
              <a:rPr lang="pl-PL" dirty="0" err="1" smtClean="0"/>
              <a:t>efficient</a:t>
            </a:r>
            <a:r>
              <a:rPr lang="pl-PL" dirty="0" smtClean="0"/>
              <a:t>)</a:t>
            </a:r>
            <a:r>
              <a:rPr lang="pl-PL" baseline="0" dirty="0" smtClean="0"/>
              <a:t> and </a:t>
            </a:r>
            <a:r>
              <a:rPr lang="pl-PL" baseline="0" dirty="0" err="1" smtClean="0"/>
              <a:t>cons</a:t>
            </a:r>
            <a:r>
              <a:rPr lang="pl-PL" baseline="0" dirty="0" smtClean="0"/>
              <a:t> (</a:t>
            </a:r>
            <a:r>
              <a:rPr lang="pl-PL" baseline="0" dirty="0" err="1" smtClean="0"/>
              <a:t>disturbance</a:t>
            </a:r>
            <a:r>
              <a:rPr lang="pl-PL" baseline="0" dirty="0" smtClean="0"/>
              <a:t> and </a:t>
            </a:r>
            <a:r>
              <a:rPr lang="pl-PL" baseline="0" dirty="0" err="1" smtClean="0"/>
              <a:t>environmental</a:t>
            </a:r>
            <a:r>
              <a:rPr lang="pl-PL" baseline="0" dirty="0" smtClean="0"/>
              <a:t> </a:t>
            </a:r>
            <a:r>
              <a:rPr lang="pl-PL" baseline="0" dirty="0" err="1" smtClean="0"/>
              <a:t>contamination</a:t>
            </a:r>
            <a:r>
              <a:rPr lang="pl-PL" baseline="0" dirty="0" smtClean="0"/>
              <a:t>)</a:t>
            </a:r>
            <a:endParaRPr lang="pl-PL" dirty="0"/>
          </a:p>
        </p:txBody>
      </p:sp>
      <p:sp>
        <p:nvSpPr>
          <p:cNvPr id="4" name="Symbol zastępczy numeru slajdu 3"/>
          <p:cNvSpPr>
            <a:spLocks noGrp="1"/>
          </p:cNvSpPr>
          <p:nvPr>
            <p:ph type="sldNum" sz="quarter" idx="10"/>
          </p:nvPr>
        </p:nvSpPr>
        <p:spPr/>
        <p:txBody>
          <a:bodyPr/>
          <a:lstStyle/>
          <a:p>
            <a:pPr>
              <a:defRPr/>
            </a:pPr>
            <a:fld id="{73A0A35F-4F92-49E4-9F04-766A330FD38B}" type="slidenum">
              <a:rPr lang="en-GB" smtClean="0"/>
              <a:pPr>
                <a:defRPr/>
              </a:pPr>
              <a:t>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Not</a:t>
            </a:r>
            <a:r>
              <a:rPr lang="pl-PL" baseline="0" dirty="0" smtClean="0"/>
              <a:t> </a:t>
            </a:r>
            <a:r>
              <a:rPr lang="pl-PL" baseline="0" dirty="0" err="1" smtClean="0"/>
              <a:t>disturbant</a:t>
            </a:r>
            <a:r>
              <a:rPr lang="pl-PL" baseline="0" dirty="0" smtClean="0"/>
              <a:t>, </a:t>
            </a:r>
            <a:r>
              <a:rPr lang="pl-PL" baseline="0" dirty="0" err="1" smtClean="0"/>
              <a:t>can</a:t>
            </a:r>
            <a:r>
              <a:rPr lang="pl-PL" baseline="0" dirty="0" smtClean="0"/>
              <a:t> be much </a:t>
            </a:r>
            <a:r>
              <a:rPr lang="pl-PL" baseline="0" dirty="0" err="1" smtClean="0"/>
              <a:t>more</a:t>
            </a:r>
            <a:r>
              <a:rPr lang="pl-PL" baseline="0" dirty="0" smtClean="0"/>
              <a:t> </a:t>
            </a:r>
            <a:r>
              <a:rPr lang="pl-PL" baseline="0" dirty="0" err="1" smtClean="0"/>
              <a:t>selective</a:t>
            </a:r>
            <a:r>
              <a:rPr lang="pl-PL" baseline="0" dirty="0" smtClean="0"/>
              <a:t> (</a:t>
            </a:r>
            <a:r>
              <a:rPr lang="pl-PL" baseline="0" dirty="0" err="1" smtClean="0"/>
              <a:t>e.g</a:t>
            </a:r>
            <a:r>
              <a:rPr lang="pl-PL" baseline="0" dirty="0" smtClean="0"/>
              <a:t> </a:t>
            </a:r>
            <a:r>
              <a:rPr lang="pl-PL" baseline="0" dirty="0" err="1" smtClean="0"/>
              <a:t>targeting</a:t>
            </a:r>
            <a:r>
              <a:rPr lang="pl-PL" baseline="0" dirty="0" smtClean="0"/>
              <a:t> </a:t>
            </a:r>
            <a:r>
              <a:rPr lang="pl-PL" baseline="0" dirty="0" err="1" smtClean="0"/>
              <a:t>females</a:t>
            </a:r>
            <a:r>
              <a:rPr lang="pl-PL" baseline="0" dirty="0" smtClean="0"/>
              <a:t>)</a:t>
            </a:r>
            <a:endParaRPr lang="pl-PL" dirty="0"/>
          </a:p>
        </p:txBody>
      </p:sp>
      <p:sp>
        <p:nvSpPr>
          <p:cNvPr id="4" name="Symbol zastępczy numeru slajdu 3"/>
          <p:cNvSpPr>
            <a:spLocks noGrp="1"/>
          </p:cNvSpPr>
          <p:nvPr>
            <p:ph type="sldNum" sz="quarter" idx="10"/>
          </p:nvPr>
        </p:nvSpPr>
        <p:spPr/>
        <p:txBody>
          <a:bodyPr/>
          <a:lstStyle/>
          <a:p>
            <a:pPr>
              <a:defRPr/>
            </a:pPr>
            <a:fld id="{73A0A35F-4F92-49E4-9F04-766A330FD38B}" type="slidenum">
              <a:rPr lang="en-GB" smtClean="0"/>
              <a:pPr>
                <a:defRPr/>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098000"/>
            <a:ext cx="9144000" cy="5760000"/>
          </a:xfrm>
          <a:prstGeom prst="rect">
            <a:avLst/>
          </a:prstGeom>
          <a:solidFill>
            <a:srgbClr val="F5F5F5"/>
          </a:solidFill>
          <a:ln w="73025" algn="ctr">
            <a:no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dirty="0">
              <a:solidFill>
                <a:schemeClr val="lt1"/>
              </a:solidFill>
              <a:latin typeface="+mn-lt"/>
            </a:endParaRPr>
          </a:p>
        </p:txBody>
      </p:sp>
      <p:pic>
        <p:nvPicPr>
          <p:cNvPr id="5" name="Picture 10" descr="en-quadri_small"/>
          <p:cNvPicPr>
            <a:picLocks noChangeAspect="1" noChangeArrowheads="1"/>
          </p:cNvPicPr>
          <p:nvPr userDrawn="1"/>
        </p:nvPicPr>
        <p:blipFill>
          <a:blip r:embed="rId2" cstate="print"/>
          <a:srcRect/>
          <a:stretch>
            <a:fillRect/>
          </a:stretch>
        </p:blipFill>
        <p:spPr bwMode="auto">
          <a:xfrm>
            <a:off x="3903663" y="307975"/>
            <a:ext cx="1593850" cy="1101725"/>
          </a:xfrm>
          <a:prstGeom prst="rect">
            <a:avLst/>
          </a:prstGeom>
          <a:noFill/>
          <a:ln w="9525">
            <a:noFill/>
            <a:miter lim="800000"/>
            <a:headEnd/>
            <a:tailEnd/>
          </a:ln>
        </p:spPr>
      </p:pic>
      <p:sp>
        <p:nvSpPr>
          <p:cNvPr id="2" name="Title 1"/>
          <p:cNvSpPr>
            <a:spLocks noGrp="1"/>
          </p:cNvSpPr>
          <p:nvPr>
            <p:ph type="title" hasCustomPrompt="1"/>
          </p:nvPr>
        </p:nvSpPr>
        <p:spPr>
          <a:xfrm>
            <a:off x="0" y="1484784"/>
            <a:ext cx="9144000" cy="2232248"/>
          </a:xfrm>
        </p:spPr>
        <p:txBody>
          <a:bodyPr wrap="square" lIns="0" tIns="0" rIns="0" bIns="0" anchor="ctr" anchorCtr="0"/>
          <a:lstStyle>
            <a:lvl1pPr indent="0" algn="ctr">
              <a:defRPr sz="3000" b="1" baseline="0">
                <a:solidFill>
                  <a:schemeClr val="tx1">
                    <a:lumMod val="75000"/>
                    <a:lumOff val="25000"/>
                  </a:schemeClr>
                </a:solidFill>
              </a:defRPr>
            </a:lvl1pPr>
          </a:lstStyle>
          <a:p>
            <a:r>
              <a:rPr lang="en-US" dirty="0"/>
              <a:t>Click to add title…Verdana 36pts</a:t>
            </a:r>
            <a:br>
              <a:rPr lang="en-US" dirty="0"/>
            </a:br>
            <a:r>
              <a:rPr lang="en-US" dirty="0"/>
              <a:t>Subtitle here (</a:t>
            </a:r>
            <a:r>
              <a:rPr lang="en-US" dirty="0" err="1"/>
              <a:t>verdana</a:t>
            </a:r>
            <a:r>
              <a:rPr lang="en-US" dirty="0"/>
              <a:t> 30pts – not bold)</a:t>
            </a:r>
            <a:endParaRPr lang="en-GB" dirty="0"/>
          </a:p>
        </p:txBody>
      </p:sp>
      <p:sp>
        <p:nvSpPr>
          <p:cNvPr id="11"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4" name="Text Placeholder 13"/>
          <p:cNvSpPr>
            <a:spLocks noGrp="1"/>
          </p:cNvSpPr>
          <p:nvPr>
            <p:ph type="body" sz="quarter" idx="11" hasCustomPrompt="1"/>
          </p:nvPr>
        </p:nvSpPr>
        <p:spPr>
          <a:xfrm>
            <a:off x="6084168" y="6165304"/>
            <a:ext cx="2736304" cy="260361"/>
          </a:xfrm>
        </p:spPr>
        <p:txBody>
          <a:bodyPr/>
          <a:lstStyle>
            <a:lvl1pPr marL="0" indent="0" algn="r">
              <a:buNone/>
              <a:defRPr sz="1000" b="1" i="0" baseline="0">
                <a:solidFill>
                  <a:schemeClr val="tx1">
                    <a:lumMod val="95000"/>
                    <a:lumOff val="5000"/>
                  </a:schemeClr>
                </a:solidFill>
              </a:defRPr>
            </a:lvl1pPr>
          </a:lstStyle>
          <a:p>
            <a:pPr lvl="0"/>
            <a:r>
              <a:rPr lang="fr-BE" dirty="0"/>
              <a:t>Click to </a:t>
            </a:r>
            <a:r>
              <a:rPr lang="fr-BE" dirty="0" err="1"/>
              <a:t>add</a:t>
            </a:r>
            <a:r>
              <a:rPr lang="fr-BE" dirty="0"/>
              <a:t> date - </a:t>
            </a:r>
            <a:r>
              <a:rPr lang="fr-BE" dirty="0" err="1"/>
              <a:t>verdana</a:t>
            </a:r>
            <a:r>
              <a:rPr lang="fr-BE" dirty="0"/>
              <a:t>, 10pts</a:t>
            </a:r>
            <a:endParaRPr lang="en-GB" dirty="0"/>
          </a:p>
        </p:txBody>
      </p:sp>
      <p:sp>
        <p:nvSpPr>
          <p:cNvPr id="7" name="Text Placeholder 6"/>
          <p:cNvSpPr>
            <a:spLocks noGrp="1"/>
          </p:cNvSpPr>
          <p:nvPr>
            <p:ph type="body" sz="quarter" idx="12" hasCustomPrompt="1"/>
          </p:nvPr>
        </p:nvSpPr>
        <p:spPr>
          <a:xfrm>
            <a:off x="35496" y="4365104"/>
            <a:ext cx="4320853" cy="431800"/>
          </a:xfrm>
        </p:spPr>
        <p:txBody>
          <a:bodyPr/>
          <a:lstStyle>
            <a:lvl1pPr marL="0" indent="0" algn="r">
              <a:buNone/>
              <a:defRPr sz="1600" b="1" i="0">
                <a:solidFill>
                  <a:schemeClr val="tx1">
                    <a:lumMod val="75000"/>
                    <a:lumOff val="25000"/>
                  </a:schemeClr>
                </a:solidFill>
              </a:defRPr>
            </a:lvl1pPr>
          </a:lstStyle>
          <a:p>
            <a:pPr lvl="0"/>
            <a:r>
              <a:rPr lang="fr-BE" dirty="0"/>
              <a:t>Click to </a:t>
            </a:r>
            <a:r>
              <a:rPr lang="fr-BE" dirty="0" err="1"/>
              <a:t>add</a:t>
            </a:r>
            <a:r>
              <a:rPr lang="fr-BE" dirty="0"/>
              <a:t> </a:t>
            </a:r>
            <a:r>
              <a:rPr lang="fr-BE" dirty="0" err="1"/>
              <a:t>name</a:t>
            </a:r>
            <a:r>
              <a:rPr lang="fr-BE" dirty="0"/>
              <a:t>…</a:t>
            </a:r>
            <a:endParaRPr lang="en-GB" dirty="0"/>
          </a:p>
        </p:txBody>
      </p:sp>
      <p:sp>
        <p:nvSpPr>
          <p:cNvPr id="9" name="Text Placeholder 8"/>
          <p:cNvSpPr>
            <a:spLocks noGrp="1"/>
          </p:cNvSpPr>
          <p:nvPr>
            <p:ph type="body" sz="quarter" idx="13" hasCustomPrompt="1"/>
          </p:nvPr>
        </p:nvSpPr>
        <p:spPr>
          <a:xfrm>
            <a:off x="4716016" y="3861048"/>
            <a:ext cx="3979862" cy="1657350"/>
          </a:xfrm>
        </p:spPr>
        <p:txBody>
          <a:bodyPr/>
          <a:lstStyle>
            <a:lvl1pPr marL="0" indent="0">
              <a:buNone/>
              <a:defRPr sz="8800" b="1" i="0">
                <a:solidFill>
                  <a:srgbClr val="F47B22"/>
                </a:solidFill>
              </a:defRPr>
            </a:lvl1pPr>
          </a:lstStyle>
          <a:p>
            <a:pPr lvl="0"/>
            <a:r>
              <a:rPr lang="fr-BE" dirty="0"/>
              <a:t>BTSF</a:t>
            </a:r>
            <a:endParaRPr lang="en-GB" dirty="0"/>
          </a:p>
        </p:txBody>
      </p:sp>
      <p:sp>
        <p:nvSpPr>
          <p:cNvPr id="15" name="Text Placeholder 14"/>
          <p:cNvSpPr>
            <a:spLocks noGrp="1"/>
          </p:cNvSpPr>
          <p:nvPr>
            <p:ph type="body" sz="quarter" idx="14" hasCustomPrompt="1"/>
          </p:nvPr>
        </p:nvSpPr>
        <p:spPr>
          <a:xfrm>
            <a:off x="395536" y="4941888"/>
            <a:ext cx="3960564" cy="1223416"/>
          </a:xfrm>
        </p:spPr>
        <p:txBody>
          <a:bodyPr/>
          <a:lstStyle>
            <a:lvl1pPr marL="0" indent="0">
              <a:buNone/>
              <a:defRPr sz="2400"/>
            </a:lvl1pPr>
          </a:lstStyle>
          <a:p>
            <a:pPr algn="r"/>
            <a:r>
              <a:rPr lang="fr-BE" sz="1000" b="0" dirty="0">
                <a:solidFill>
                  <a:schemeClr val="bg1">
                    <a:lumMod val="50000"/>
                  </a:schemeClr>
                </a:solidFill>
              </a:rPr>
              <a:t>Click to </a:t>
            </a:r>
            <a:r>
              <a:rPr lang="fr-BE" sz="1000" b="0" dirty="0" err="1">
                <a:solidFill>
                  <a:schemeClr val="bg1">
                    <a:lumMod val="50000"/>
                  </a:schemeClr>
                </a:solidFill>
              </a:rPr>
              <a:t>add</a:t>
            </a:r>
            <a:r>
              <a:rPr lang="fr-BE" sz="1000" b="0" dirty="0">
                <a:solidFill>
                  <a:schemeClr val="bg1">
                    <a:lumMod val="50000"/>
                  </a:schemeClr>
                </a:solidFill>
              </a:rPr>
              <a:t> </a:t>
            </a:r>
            <a:r>
              <a:rPr lang="fr-BE" sz="1000" b="0" dirty="0" err="1">
                <a:solidFill>
                  <a:schemeClr val="bg1">
                    <a:lumMod val="50000"/>
                  </a:schemeClr>
                </a:solidFill>
              </a:rPr>
              <a:t>disclaimer</a:t>
            </a:r>
            <a:r>
              <a:rPr lang="fr-BE" sz="1000" b="0" dirty="0">
                <a:solidFill>
                  <a:schemeClr val="bg1">
                    <a:lumMod val="50000"/>
                  </a:schemeClr>
                </a:solidFill>
              </a:rPr>
              <a:t>…</a:t>
            </a:r>
            <a:endParaRPr lang="en-GB" sz="1000" b="0" dirty="0">
              <a:solidFill>
                <a:schemeClr val="bg1">
                  <a:lumMod val="50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62894"/>
            <a:ext cx="3008313" cy="1162050"/>
          </a:xfrm>
        </p:spPr>
        <p:txBody>
          <a:bodyPr anchor="b"/>
          <a:lstStyle>
            <a:lvl1pPr algn="l">
              <a:defRPr sz="2000" b="1">
                <a:solidFill>
                  <a:schemeClr val="bg2">
                    <a:lumMod val="50000"/>
                  </a:schemeClr>
                </a:solidFill>
              </a:defRPr>
            </a:lvl1pPr>
          </a:lstStyle>
          <a:p>
            <a:r>
              <a:rPr lang="en-US"/>
              <a:t>Click to edit Master title style</a:t>
            </a:r>
            <a:endParaRPr lang="en-GB"/>
          </a:p>
        </p:txBody>
      </p:sp>
      <p:sp>
        <p:nvSpPr>
          <p:cNvPr id="3" name="Content Placeholder 2"/>
          <p:cNvSpPr>
            <a:spLocks noGrp="1"/>
          </p:cNvSpPr>
          <p:nvPr>
            <p:ph idx="1"/>
          </p:nvPr>
        </p:nvSpPr>
        <p:spPr>
          <a:xfrm>
            <a:off x="3575050" y="1762895"/>
            <a:ext cx="5111750" cy="3898354"/>
          </a:xfrm>
        </p:spPr>
        <p:txBody>
          <a:bodyPr/>
          <a:lstStyle>
            <a:lvl1pPr>
              <a:defRPr sz="3200">
                <a:solidFill>
                  <a:schemeClr val="bg2">
                    <a:lumMod val="50000"/>
                  </a:schemeClr>
                </a:solidFill>
              </a:defRPr>
            </a:lvl1pPr>
            <a:lvl2pPr>
              <a:buClr>
                <a:srgbClr val="F47B22"/>
              </a:buClr>
              <a:defRPr sz="2800">
                <a:solidFill>
                  <a:schemeClr val="bg2">
                    <a:lumMod val="50000"/>
                  </a:schemeClr>
                </a:solidFill>
              </a:defRPr>
            </a:lvl2pPr>
            <a:lvl3pPr>
              <a:defRPr sz="2400">
                <a:solidFill>
                  <a:schemeClr val="bg2">
                    <a:lumMod val="50000"/>
                  </a:schemeClr>
                </a:solidFill>
              </a:defRPr>
            </a:lvl3pPr>
            <a:lvl4pPr>
              <a:defRPr sz="2000">
                <a:solidFill>
                  <a:schemeClr val="bg2">
                    <a:lumMod val="50000"/>
                  </a:schemeClr>
                </a:solidFill>
              </a:defRPr>
            </a:lvl4pPr>
            <a:lvl5pPr>
              <a:defRPr sz="2000">
                <a:solidFill>
                  <a:schemeClr val="bg2">
                    <a:lumMod val="50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2924945"/>
            <a:ext cx="3008313" cy="2736304"/>
          </a:xfrm>
        </p:spPr>
        <p:txBody>
          <a:bodyPr/>
          <a:lstStyle>
            <a:lvl1pPr marL="0" indent="0">
              <a:buNone/>
              <a:defRPr sz="1400">
                <a:solidFill>
                  <a:schemeClr val="bg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9"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10"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baseline="0" dirty="0">
                <a:solidFill>
                  <a:schemeClr val="bg1"/>
                </a:solidFill>
                <a:latin typeface="+mj-lt"/>
              </a:rPr>
              <a:t>Food </a:t>
            </a:r>
            <a:r>
              <a:rPr lang="fr-BE" sz="700" b="0" i="1" baseline="0" dirty="0" err="1">
                <a:solidFill>
                  <a:schemeClr val="bg1"/>
                </a:solidFill>
                <a:latin typeface="+mj-lt"/>
              </a:rPr>
              <a:t>safety</a:t>
            </a:r>
            <a:endParaRPr lang="fr-BE" sz="450" b="0" i="1" baseline="0" dirty="0">
              <a:solidFill>
                <a:schemeClr val="bg1"/>
              </a:solidFill>
              <a:latin typeface="+mj-lt"/>
            </a:endParaRPr>
          </a:p>
        </p:txBody>
      </p:sp>
      <p:sp>
        <p:nvSpPr>
          <p:cNvPr id="11"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2">
                    <a:lumMod val="50000"/>
                  </a:schemeClr>
                </a:solidFill>
              </a:defRPr>
            </a:lvl1pPr>
          </a:lstStyle>
          <a:p>
            <a:r>
              <a:rPr lang="en-US"/>
              <a:t>Click to edit Master title style</a:t>
            </a:r>
            <a:endParaRPr lang="en-GB"/>
          </a:p>
        </p:txBody>
      </p:sp>
      <p:sp>
        <p:nvSpPr>
          <p:cNvPr id="3" name="Picture Placeholder 2"/>
          <p:cNvSpPr>
            <a:spLocks noGrp="1"/>
          </p:cNvSpPr>
          <p:nvPr>
            <p:ph type="pic" idx="1"/>
          </p:nvPr>
        </p:nvSpPr>
        <p:spPr>
          <a:xfrm>
            <a:off x="1792288" y="1700807"/>
            <a:ext cx="5486400" cy="3026767"/>
          </a:xfrm>
        </p:spPr>
        <p:txBody>
          <a:bodyPr/>
          <a:lstStyle>
            <a:lvl1pPr marL="0" indent="0">
              <a:buNone/>
              <a:defRPr sz="3200">
                <a:solidFill>
                  <a:schemeClr val="bg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9"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10"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1"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1412776"/>
            <a:ext cx="8229600" cy="936625"/>
          </a:xfrm>
        </p:spPr>
        <p:txBody>
          <a:bodyPr/>
          <a:lstStyle>
            <a:lvl1pPr>
              <a:defRPr>
                <a:solidFill>
                  <a:schemeClr val="bg2">
                    <a:lumMod val="50000"/>
                  </a:schemeClr>
                </a:solidFill>
              </a:defRPr>
            </a:lvl1p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1pPr>
              <a:defRPr>
                <a:solidFill>
                  <a:schemeClr val="bg2">
                    <a:lumMod val="50000"/>
                  </a:schemeClr>
                </a:solidFill>
              </a:defRPr>
            </a:lvl1pPr>
            <a:lvl2pPr>
              <a:buClr>
                <a:srgbClr val="F47B22"/>
              </a:buCl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8"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9"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0"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725190"/>
            <a:ext cx="2058988" cy="4440114"/>
          </a:xfrm>
        </p:spPr>
        <p:txBody>
          <a:bodyPr vert="eaVert"/>
          <a:lstStyle>
            <a:lvl1pPr>
              <a:defRPr>
                <a:solidFill>
                  <a:schemeClr val="bg2">
                    <a:lumMod val="50000"/>
                  </a:schemeClr>
                </a:solidFill>
              </a:defRPr>
            </a:lvl1pPr>
          </a:lstStyle>
          <a:p>
            <a:r>
              <a:rPr lang="en-US"/>
              <a:t>Click to edit Master title style</a:t>
            </a:r>
            <a:endParaRPr lang="en-GB"/>
          </a:p>
        </p:txBody>
      </p:sp>
      <p:sp>
        <p:nvSpPr>
          <p:cNvPr id="3" name="Vertical Text Placeholder 2"/>
          <p:cNvSpPr>
            <a:spLocks noGrp="1"/>
          </p:cNvSpPr>
          <p:nvPr>
            <p:ph type="body" orient="vert" idx="1"/>
          </p:nvPr>
        </p:nvSpPr>
        <p:spPr>
          <a:xfrm>
            <a:off x="457200" y="1725190"/>
            <a:ext cx="6029325" cy="4440114"/>
          </a:xfrm>
        </p:spPr>
        <p:txBody>
          <a:bodyPr vert="eaVert"/>
          <a:lstStyle>
            <a:lvl1pPr>
              <a:defRPr>
                <a:solidFill>
                  <a:schemeClr val="bg2">
                    <a:lumMod val="50000"/>
                  </a:schemeClr>
                </a:solidFill>
              </a:defRPr>
            </a:lvl1pPr>
            <a:lvl2pPr>
              <a:buClr>
                <a:srgbClr val="F47B22"/>
              </a:buCl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8"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9"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0"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098000"/>
            <a:ext cx="9144000" cy="5760000"/>
          </a:xfrm>
          <a:prstGeom prst="rect">
            <a:avLst/>
          </a:prstGeom>
          <a:solidFill>
            <a:srgbClr val="F5F5F5"/>
          </a:solidFill>
          <a:ln w="73025" algn="ctr">
            <a:no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dirty="0">
              <a:solidFill>
                <a:prstClr val="white"/>
              </a:solidFill>
              <a:latin typeface="Calibri"/>
            </a:endParaRPr>
          </a:p>
        </p:txBody>
      </p:sp>
      <p:pic>
        <p:nvPicPr>
          <p:cNvPr id="5" name="Picture 10" descr="en-quadri_small"/>
          <p:cNvPicPr>
            <a:picLocks noChangeAspect="1" noChangeArrowheads="1"/>
          </p:cNvPicPr>
          <p:nvPr userDrawn="1"/>
        </p:nvPicPr>
        <p:blipFill>
          <a:blip r:embed="rId2" cstate="print"/>
          <a:srcRect/>
          <a:stretch>
            <a:fillRect/>
          </a:stretch>
        </p:blipFill>
        <p:spPr bwMode="auto">
          <a:xfrm>
            <a:off x="3903663" y="307975"/>
            <a:ext cx="1593850" cy="1101725"/>
          </a:xfrm>
          <a:prstGeom prst="rect">
            <a:avLst/>
          </a:prstGeom>
          <a:noFill/>
          <a:ln w="9525">
            <a:noFill/>
            <a:miter lim="800000"/>
            <a:headEnd/>
            <a:tailEnd/>
          </a:ln>
        </p:spPr>
      </p:pic>
      <p:sp>
        <p:nvSpPr>
          <p:cNvPr id="2" name="Title 1"/>
          <p:cNvSpPr>
            <a:spLocks noGrp="1"/>
          </p:cNvSpPr>
          <p:nvPr>
            <p:ph type="title" hasCustomPrompt="1"/>
          </p:nvPr>
        </p:nvSpPr>
        <p:spPr>
          <a:xfrm>
            <a:off x="0" y="1484784"/>
            <a:ext cx="9144000" cy="2232248"/>
          </a:xfrm>
        </p:spPr>
        <p:txBody>
          <a:bodyPr wrap="square" lIns="0" tIns="0" rIns="0" bIns="0" anchor="ctr" anchorCtr="0"/>
          <a:lstStyle>
            <a:lvl1pPr indent="0" algn="ctr">
              <a:defRPr sz="3000" b="1" baseline="0">
                <a:solidFill>
                  <a:schemeClr val="tx1">
                    <a:lumMod val="75000"/>
                    <a:lumOff val="25000"/>
                  </a:schemeClr>
                </a:solidFill>
              </a:defRPr>
            </a:lvl1pPr>
          </a:lstStyle>
          <a:p>
            <a:r>
              <a:rPr lang="en-US" dirty="0" smtClean="0"/>
              <a:t>Click to add title…Verdana 36pts</a:t>
            </a:r>
            <a:br>
              <a:rPr lang="en-US" dirty="0" smtClean="0"/>
            </a:br>
            <a:r>
              <a:rPr lang="en-US" dirty="0" smtClean="0"/>
              <a:t>Subtitle here (</a:t>
            </a:r>
            <a:r>
              <a:rPr lang="en-US" dirty="0" err="1" smtClean="0"/>
              <a:t>verdana</a:t>
            </a:r>
            <a:r>
              <a:rPr lang="en-US" dirty="0" smtClean="0"/>
              <a:t> 30pts – not bold)</a:t>
            </a:r>
            <a:endParaRPr lang="en-GB" dirty="0"/>
          </a:p>
        </p:txBody>
      </p:sp>
      <p:sp>
        <p:nvSpPr>
          <p:cNvPr id="14" name="Text Placeholder 13"/>
          <p:cNvSpPr>
            <a:spLocks noGrp="1"/>
          </p:cNvSpPr>
          <p:nvPr>
            <p:ph type="body" sz="quarter" idx="11" hasCustomPrompt="1"/>
          </p:nvPr>
        </p:nvSpPr>
        <p:spPr>
          <a:xfrm>
            <a:off x="6084168" y="6165304"/>
            <a:ext cx="2736304" cy="260361"/>
          </a:xfrm>
        </p:spPr>
        <p:txBody>
          <a:bodyPr/>
          <a:lstStyle>
            <a:lvl1pPr marL="0" indent="0" algn="r">
              <a:buNone/>
              <a:defRPr sz="1000" b="1" i="0" baseline="0">
                <a:solidFill>
                  <a:schemeClr val="tx1">
                    <a:lumMod val="95000"/>
                    <a:lumOff val="5000"/>
                  </a:schemeClr>
                </a:solidFill>
              </a:defRPr>
            </a:lvl1pPr>
          </a:lstStyle>
          <a:p>
            <a:pPr lvl="0"/>
            <a:r>
              <a:rPr lang="fr-BE" dirty="0" smtClean="0"/>
              <a:t>Click to </a:t>
            </a:r>
            <a:r>
              <a:rPr lang="fr-BE" dirty="0" err="1" smtClean="0"/>
              <a:t>add</a:t>
            </a:r>
            <a:r>
              <a:rPr lang="fr-BE" dirty="0" smtClean="0"/>
              <a:t> date - </a:t>
            </a:r>
            <a:r>
              <a:rPr lang="fr-BE" dirty="0" err="1" smtClean="0"/>
              <a:t>verdana</a:t>
            </a:r>
            <a:r>
              <a:rPr lang="fr-BE" dirty="0" smtClean="0"/>
              <a:t>, 10pts</a:t>
            </a:r>
            <a:endParaRPr lang="en-GB" dirty="0"/>
          </a:p>
        </p:txBody>
      </p:sp>
      <p:sp>
        <p:nvSpPr>
          <p:cNvPr id="7" name="Text Placeholder 6"/>
          <p:cNvSpPr>
            <a:spLocks noGrp="1"/>
          </p:cNvSpPr>
          <p:nvPr>
            <p:ph type="body" sz="quarter" idx="12" hasCustomPrompt="1"/>
          </p:nvPr>
        </p:nvSpPr>
        <p:spPr>
          <a:xfrm>
            <a:off x="35496" y="4365104"/>
            <a:ext cx="4320853" cy="431800"/>
          </a:xfrm>
        </p:spPr>
        <p:txBody>
          <a:bodyPr/>
          <a:lstStyle>
            <a:lvl1pPr marL="0" indent="0" algn="r">
              <a:buNone/>
              <a:defRPr sz="1600" b="1" i="0">
                <a:solidFill>
                  <a:schemeClr val="tx1">
                    <a:lumMod val="75000"/>
                    <a:lumOff val="25000"/>
                  </a:schemeClr>
                </a:solidFill>
              </a:defRPr>
            </a:lvl1pPr>
          </a:lstStyle>
          <a:p>
            <a:pPr lvl="0"/>
            <a:r>
              <a:rPr lang="fr-BE" dirty="0" smtClean="0"/>
              <a:t>Click to </a:t>
            </a:r>
            <a:r>
              <a:rPr lang="fr-BE" dirty="0" err="1" smtClean="0"/>
              <a:t>add</a:t>
            </a:r>
            <a:r>
              <a:rPr lang="fr-BE" dirty="0" smtClean="0"/>
              <a:t> </a:t>
            </a:r>
            <a:r>
              <a:rPr lang="fr-BE" dirty="0" err="1" smtClean="0"/>
              <a:t>name</a:t>
            </a:r>
            <a:r>
              <a:rPr lang="fr-BE" dirty="0" smtClean="0"/>
              <a:t>…</a:t>
            </a:r>
            <a:endParaRPr lang="en-GB" dirty="0"/>
          </a:p>
        </p:txBody>
      </p:sp>
      <p:sp>
        <p:nvSpPr>
          <p:cNvPr id="9" name="Text Placeholder 8"/>
          <p:cNvSpPr>
            <a:spLocks noGrp="1"/>
          </p:cNvSpPr>
          <p:nvPr>
            <p:ph type="body" sz="quarter" idx="13" hasCustomPrompt="1"/>
          </p:nvPr>
        </p:nvSpPr>
        <p:spPr>
          <a:xfrm>
            <a:off x="4716016" y="3861048"/>
            <a:ext cx="3979862" cy="1657350"/>
          </a:xfrm>
        </p:spPr>
        <p:txBody>
          <a:bodyPr/>
          <a:lstStyle>
            <a:lvl1pPr marL="0" indent="0">
              <a:buNone/>
              <a:defRPr sz="8800" b="1" i="0">
                <a:solidFill>
                  <a:srgbClr val="F47B22"/>
                </a:solidFill>
              </a:defRPr>
            </a:lvl1pPr>
          </a:lstStyle>
          <a:p>
            <a:pPr lvl="0"/>
            <a:r>
              <a:rPr lang="fr-BE" dirty="0" smtClean="0"/>
              <a:t>BTSF</a:t>
            </a:r>
            <a:endParaRPr lang="en-GB" dirty="0"/>
          </a:p>
        </p:txBody>
      </p:sp>
      <p:sp>
        <p:nvSpPr>
          <p:cNvPr id="15" name="Text Placeholder 14"/>
          <p:cNvSpPr>
            <a:spLocks noGrp="1"/>
          </p:cNvSpPr>
          <p:nvPr>
            <p:ph type="body" sz="quarter" idx="14" hasCustomPrompt="1"/>
          </p:nvPr>
        </p:nvSpPr>
        <p:spPr>
          <a:xfrm>
            <a:off x="395536" y="4941888"/>
            <a:ext cx="3960564" cy="1223416"/>
          </a:xfrm>
        </p:spPr>
        <p:txBody>
          <a:bodyPr/>
          <a:lstStyle>
            <a:lvl1pPr marL="0" indent="0">
              <a:buNone/>
              <a:defRPr sz="2400"/>
            </a:lvl1pPr>
          </a:lstStyle>
          <a:p>
            <a:pPr algn="r"/>
            <a:r>
              <a:rPr lang="fr-BE" sz="1000" b="0" dirty="0" smtClean="0">
                <a:solidFill>
                  <a:schemeClr val="bg1">
                    <a:lumMod val="50000"/>
                  </a:schemeClr>
                </a:solidFill>
              </a:rPr>
              <a:t>Click to </a:t>
            </a:r>
            <a:r>
              <a:rPr lang="fr-BE" sz="1000" b="0" dirty="0" err="1" smtClean="0">
                <a:solidFill>
                  <a:schemeClr val="bg1">
                    <a:lumMod val="50000"/>
                  </a:schemeClr>
                </a:solidFill>
              </a:rPr>
              <a:t>add</a:t>
            </a:r>
            <a:r>
              <a:rPr lang="fr-BE" sz="1000" b="0" dirty="0" smtClean="0">
                <a:solidFill>
                  <a:schemeClr val="bg1">
                    <a:lumMod val="50000"/>
                  </a:schemeClr>
                </a:solidFill>
              </a:rPr>
              <a:t> </a:t>
            </a:r>
            <a:r>
              <a:rPr lang="fr-BE" sz="1000" b="0" dirty="0" err="1" smtClean="0">
                <a:solidFill>
                  <a:schemeClr val="bg1">
                    <a:lumMod val="50000"/>
                  </a:schemeClr>
                </a:solidFill>
              </a:rPr>
              <a:t>disclaimer</a:t>
            </a:r>
            <a:r>
              <a:rPr lang="fr-BE" sz="1000" b="0" dirty="0" smtClean="0">
                <a:solidFill>
                  <a:schemeClr val="bg1">
                    <a:lumMod val="50000"/>
                  </a:schemeClr>
                </a:solidFill>
              </a:rPr>
              <a:t>…</a:t>
            </a:r>
            <a:endParaRPr lang="en-GB" sz="1000" b="0" dirty="0" smtClean="0">
              <a:solidFill>
                <a:schemeClr val="bg1">
                  <a:lumMod val="50000"/>
                </a:schemeClr>
              </a:solidFill>
            </a:endParaRPr>
          </a:p>
        </p:txBody>
      </p:sp>
      <p:sp>
        <p:nvSpPr>
          <p:cNvPr id="10" name="Rectangle 9"/>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fontAlgn="auto">
              <a:spcBef>
                <a:spcPts val="0"/>
              </a:spcBef>
              <a:spcAft>
                <a:spcPts val="0"/>
              </a:spcAft>
              <a:defRPr/>
            </a:pPr>
            <a:r>
              <a:rPr lang="fr-BE" sz="450" b="0" i="1" dirty="0" smtClean="0">
                <a:solidFill>
                  <a:prstClr val="white"/>
                </a:solidFill>
              </a:rPr>
              <a:t>Consumers, Health, Agriculture and Food </a:t>
            </a:r>
          </a:p>
          <a:p>
            <a:pPr defTabSz="457200" fontAlgn="auto">
              <a:spcBef>
                <a:spcPts val="0"/>
              </a:spcBef>
              <a:spcAft>
                <a:spcPts val="0"/>
              </a:spcAft>
              <a:defRPr/>
            </a:pPr>
            <a:r>
              <a:rPr lang="fr-BE" sz="450" b="0" i="1" dirty="0" smtClean="0">
                <a:solidFill>
                  <a:prstClr val="white"/>
                </a:solidFill>
              </a:rPr>
              <a:t>Executive Agency</a:t>
            </a:r>
            <a:endParaRPr lang="fr-BE" sz="450" b="0" i="1" dirty="0">
              <a:solidFill>
                <a:prstClr val="white"/>
              </a:solidFill>
            </a:endParaRPr>
          </a:p>
        </p:txBody>
      </p:sp>
    </p:spTree>
    <p:extLst>
      <p:ext uri="{BB962C8B-B14F-4D97-AF65-F5344CB8AC3E}">
        <p14:creationId xmlns:p14="http://schemas.microsoft.com/office/powerpoint/2010/main" xmlns="" val="164851495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18B35A4F-7F3E-4248-9A0B-43B37A22C5CB}" type="datetimeFigureOut">
              <a:rPr lang="en-IE" smtClean="0">
                <a:solidFill>
                  <a:prstClr val="black">
                    <a:tint val="75000"/>
                  </a:prstClr>
                </a:solidFill>
              </a:rPr>
              <a:pPr/>
              <a:t>13/12/2016</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DEFD9A-BD14-4D68-A8B4-AB5BD953B5DB}" type="slidenum">
              <a:rPr lang="en-IE" smtClean="0">
                <a:solidFill>
                  <a:prstClr val="black">
                    <a:tint val="75000"/>
                  </a:prstClr>
                </a:solidFill>
              </a:rPr>
              <a:pPr/>
              <a:t>‹#›</a:t>
            </a:fld>
            <a:endParaRPr lang="en-IE"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7504" y="3210235"/>
            <a:ext cx="4734594" cy="1586917"/>
          </a:xfrm>
          <a:prstGeom prst="rect">
            <a:avLst/>
          </a:prstGeom>
        </p:spPr>
      </p:pic>
    </p:spTree>
    <p:extLst>
      <p:ext uri="{BB962C8B-B14F-4D97-AF65-F5344CB8AC3E}">
        <p14:creationId xmlns:p14="http://schemas.microsoft.com/office/powerpoint/2010/main" xmlns="" val="322191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B35A4F-7F3E-4248-9A0B-43B37A22C5CB}" type="datetimeFigureOut">
              <a:rPr lang="en-IE" smtClean="0">
                <a:solidFill>
                  <a:prstClr val="black">
                    <a:tint val="75000"/>
                  </a:prstClr>
                </a:solidFill>
              </a:rPr>
              <a:pPr/>
              <a:t>13/12/2016</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DEFD9A-BD14-4D68-A8B4-AB5BD953B5DB}" type="slidenum">
              <a:rPr lang="en-IE" smtClean="0">
                <a:solidFill>
                  <a:prstClr val="black">
                    <a:tint val="75000"/>
                  </a:prstClr>
                </a:solidFill>
              </a:rPr>
              <a:pPr/>
              <a:t>‹#›</a:t>
            </a:fld>
            <a:endParaRPr lang="en-IE"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7504" y="3210235"/>
            <a:ext cx="4734594" cy="1586917"/>
          </a:xfrm>
          <a:prstGeom prst="rect">
            <a:avLst/>
          </a:prstGeom>
        </p:spPr>
      </p:pic>
    </p:spTree>
    <p:extLst>
      <p:ext uri="{BB962C8B-B14F-4D97-AF65-F5344CB8AC3E}">
        <p14:creationId xmlns:p14="http://schemas.microsoft.com/office/powerpoint/2010/main" xmlns="" val="2114247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8B35A4F-7F3E-4248-9A0B-43B37A22C5CB}" type="datetimeFigureOut">
              <a:rPr lang="en-IE" smtClean="0">
                <a:solidFill>
                  <a:prstClr val="black">
                    <a:tint val="75000"/>
                  </a:prstClr>
                </a:solidFill>
              </a:rPr>
              <a:pPr/>
              <a:t>13/12/2016</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DEFD9A-BD14-4D68-A8B4-AB5BD953B5DB}" type="slidenum">
              <a:rPr lang="en-IE" smtClean="0">
                <a:solidFill>
                  <a:prstClr val="black">
                    <a:tint val="75000"/>
                  </a:prstClr>
                </a:solidFill>
              </a:rPr>
              <a:pPr/>
              <a:t>‹#›</a:t>
            </a:fld>
            <a:endParaRPr lang="en-IE"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7504" y="3210235"/>
            <a:ext cx="4734594" cy="1586917"/>
          </a:xfrm>
          <a:prstGeom prst="rect">
            <a:avLst/>
          </a:prstGeom>
        </p:spPr>
      </p:pic>
    </p:spTree>
    <p:extLst>
      <p:ext uri="{BB962C8B-B14F-4D97-AF65-F5344CB8AC3E}">
        <p14:creationId xmlns:p14="http://schemas.microsoft.com/office/powerpoint/2010/main" xmlns="" val="2552496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18B35A4F-7F3E-4248-9A0B-43B37A22C5CB}" type="datetimeFigureOut">
              <a:rPr lang="en-IE" smtClean="0">
                <a:solidFill>
                  <a:prstClr val="black">
                    <a:tint val="75000"/>
                  </a:prstClr>
                </a:solidFill>
              </a:rPr>
              <a:pPr/>
              <a:t>13/12/2016</a:t>
            </a:fld>
            <a:endParaRPr lang="en-IE"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E"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CDEFD9A-BD14-4D68-A8B4-AB5BD953B5DB}" type="slidenum">
              <a:rPr lang="en-IE" smtClean="0">
                <a:solidFill>
                  <a:prstClr val="black">
                    <a:tint val="75000"/>
                  </a:prstClr>
                </a:solidFill>
              </a:rPr>
              <a:pPr/>
              <a:t>‹#›</a:t>
            </a:fld>
            <a:endParaRPr lang="en-IE" dirty="0">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7504" y="3210235"/>
            <a:ext cx="4734594" cy="1586917"/>
          </a:xfrm>
          <a:prstGeom prst="rect">
            <a:avLst/>
          </a:prstGeom>
        </p:spPr>
      </p:pic>
    </p:spTree>
    <p:extLst>
      <p:ext uri="{BB962C8B-B14F-4D97-AF65-F5344CB8AC3E}">
        <p14:creationId xmlns:p14="http://schemas.microsoft.com/office/powerpoint/2010/main" xmlns="" val="2770576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18B35A4F-7F3E-4248-9A0B-43B37A22C5CB}" type="datetimeFigureOut">
              <a:rPr lang="en-IE" smtClean="0">
                <a:solidFill>
                  <a:prstClr val="black">
                    <a:tint val="75000"/>
                  </a:prstClr>
                </a:solidFill>
              </a:rPr>
              <a:pPr/>
              <a:t>13/12/2016</a:t>
            </a:fld>
            <a:endParaRPr lang="en-IE"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IE"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CDEFD9A-BD14-4D68-A8B4-AB5BD953B5DB}" type="slidenum">
              <a:rPr lang="en-IE" smtClean="0">
                <a:solidFill>
                  <a:prstClr val="black">
                    <a:tint val="75000"/>
                  </a:prstClr>
                </a:solidFill>
              </a:rPr>
              <a:pPr/>
              <a:t>‹#›</a:t>
            </a:fld>
            <a:endParaRPr lang="en-IE" dirty="0">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7504" y="3210235"/>
            <a:ext cx="4734594" cy="1586917"/>
          </a:xfrm>
          <a:prstGeom prst="rect">
            <a:avLst/>
          </a:prstGeom>
        </p:spPr>
      </p:pic>
    </p:spTree>
    <p:extLst>
      <p:ext uri="{BB962C8B-B14F-4D97-AF65-F5344CB8AC3E}">
        <p14:creationId xmlns:p14="http://schemas.microsoft.com/office/powerpoint/2010/main" xmlns="" val="3358846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6"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2" name="Title 1"/>
          <p:cNvSpPr>
            <a:spLocks noGrp="1"/>
          </p:cNvSpPr>
          <p:nvPr>
            <p:ph type="title" hasCustomPrompt="1"/>
          </p:nvPr>
        </p:nvSpPr>
        <p:spPr>
          <a:xfrm>
            <a:off x="4229894" y="1556271"/>
            <a:ext cx="3798490" cy="936625"/>
          </a:xfrm>
        </p:spPr>
        <p:txBody>
          <a:bodyPr anchor="ctr" anchorCtr="0"/>
          <a:lstStyle>
            <a:lvl1pPr marL="0" indent="0" algn="l">
              <a:buFontTx/>
              <a:buNone/>
              <a:defRPr sz="2400" baseline="0">
                <a:solidFill>
                  <a:srgbClr val="F47B22"/>
                </a:solidFill>
              </a:defRPr>
            </a:lvl1pPr>
          </a:lstStyle>
          <a:p>
            <a:r>
              <a:rPr lang="en-US" dirty="0"/>
              <a:t>Click to add title </a:t>
            </a:r>
            <a:r>
              <a:rPr lang="en-US" dirty="0" err="1"/>
              <a:t>verdana</a:t>
            </a:r>
            <a:r>
              <a:rPr lang="en-US" dirty="0"/>
              <a:t> 24pt</a:t>
            </a:r>
            <a:endParaRPr lang="en-GB" dirty="0"/>
          </a:p>
        </p:txBody>
      </p:sp>
      <p:sp>
        <p:nvSpPr>
          <p:cNvPr id="9"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
        <p:nvSpPr>
          <p:cNvPr id="11"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3" name="Text Placeholder 12"/>
          <p:cNvSpPr>
            <a:spLocks noGrp="1"/>
          </p:cNvSpPr>
          <p:nvPr>
            <p:ph type="body" sz="quarter" idx="13" hasCustomPrompt="1"/>
          </p:nvPr>
        </p:nvSpPr>
        <p:spPr>
          <a:xfrm>
            <a:off x="4229894" y="2565400"/>
            <a:ext cx="3798000" cy="3743325"/>
          </a:xfrm>
        </p:spPr>
        <p:txBody>
          <a:bodyPr/>
          <a:lstStyle>
            <a:lvl1pPr marL="0" indent="0">
              <a:buFontTx/>
              <a:buNone/>
              <a:defRPr sz="1200" i="0">
                <a:solidFill>
                  <a:schemeClr val="bg2">
                    <a:lumMod val="50000"/>
                  </a:schemeClr>
                </a:solidFill>
              </a:defRPr>
            </a:lvl1pPr>
          </a:lstStyle>
          <a:p>
            <a:pPr lvl="0"/>
            <a:r>
              <a:rPr lang="en-US" dirty="0"/>
              <a:t>Click to add text</a:t>
            </a:r>
          </a:p>
          <a:p>
            <a:pPr lvl="0"/>
            <a:r>
              <a:rPr lang="en-US" dirty="0"/>
              <a:t>Verdana 14pt</a:t>
            </a:r>
            <a:endParaRPr lang="en-GB" dirty="0"/>
          </a:p>
        </p:txBody>
      </p:sp>
      <p:sp>
        <p:nvSpPr>
          <p:cNvPr id="5" name="Picture Placeholder 4"/>
          <p:cNvSpPr>
            <a:spLocks noGrp="1"/>
          </p:cNvSpPr>
          <p:nvPr>
            <p:ph type="pic" sz="quarter" idx="14" hasCustomPrompt="1"/>
          </p:nvPr>
        </p:nvSpPr>
        <p:spPr>
          <a:xfrm>
            <a:off x="0" y="989013"/>
            <a:ext cx="4230688" cy="5868987"/>
          </a:xfrm>
        </p:spPr>
        <p:txBody>
          <a:bodyPr anchor="ctr"/>
          <a:lstStyle>
            <a:lvl1pPr algn="r">
              <a:defRPr sz="1400" baseline="0">
                <a:solidFill>
                  <a:schemeClr val="bg2">
                    <a:lumMod val="50000"/>
                  </a:schemeClr>
                </a:solidFill>
              </a:defRPr>
            </a:lvl1pPr>
          </a:lstStyle>
          <a:p>
            <a:r>
              <a:rPr lang="fr-BE" dirty="0"/>
              <a:t>This </a:t>
            </a:r>
            <a:r>
              <a:rPr lang="fr-BE" dirty="0" err="1"/>
              <a:t>is</a:t>
            </a:r>
            <a:r>
              <a:rPr lang="fr-BE" dirty="0"/>
              <a:t> an image </a:t>
            </a:r>
            <a:r>
              <a:rPr lang="fr-BE" dirty="0" err="1"/>
              <a:t>holder</a:t>
            </a:r>
            <a:r>
              <a:rPr lang="fr-BE" dirty="0"/>
              <a:t> for a </a:t>
            </a:r>
            <a:r>
              <a:rPr lang="fr-BE" dirty="0" err="1"/>
              <a:t>slide</a:t>
            </a:r>
            <a:r>
              <a:rPr lang="fr-BE" dirty="0"/>
              <a:t> </a:t>
            </a:r>
            <a:r>
              <a:rPr lang="fr-BE" dirty="0" err="1"/>
              <a:t>with</a:t>
            </a:r>
            <a:r>
              <a:rPr lang="fr-BE" dirty="0"/>
              <a:t> an illustration on the </a:t>
            </a:r>
            <a:r>
              <a:rPr lang="fr-BE" dirty="0" err="1"/>
              <a:t>left</a:t>
            </a:r>
            <a:r>
              <a:rPr lang="fr-BE" dirty="0"/>
              <a:t>.</a:t>
            </a:r>
          </a:p>
          <a:p>
            <a:r>
              <a:rPr lang="fr-BE" dirty="0"/>
              <a:t>Click to </a:t>
            </a:r>
            <a:r>
              <a:rPr lang="fr-BE" dirty="0" err="1"/>
              <a:t>add</a:t>
            </a:r>
            <a:r>
              <a:rPr lang="fr-BE" dirty="0"/>
              <a:t> </a:t>
            </a:r>
            <a:r>
              <a:rPr lang="fr-BE" dirty="0" err="1"/>
              <a:t>picture</a:t>
            </a:r>
            <a:r>
              <a:rPr lang="fr-BE" dirty="0"/>
              <a:t>…</a:t>
            </a:r>
            <a:endParaRPr lang="en-GB"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355976" y="3138227"/>
            <a:ext cx="4734594" cy="1586917"/>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B35A4F-7F3E-4248-9A0B-43B37A22C5CB}" type="datetimeFigureOut">
              <a:rPr lang="en-IE" smtClean="0">
                <a:solidFill>
                  <a:prstClr val="black">
                    <a:tint val="75000"/>
                  </a:prstClr>
                </a:solidFill>
              </a:rPr>
              <a:pPr/>
              <a:t>13/12/2016</a:t>
            </a:fld>
            <a:endParaRPr lang="en-IE"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IE"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CDEFD9A-BD14-4D68-A8B4-AB5BD953B5DB}" type="slidenum">
              <a:rPr lang="en-IE" smtClean="0">
                <a:solidFill>
                  <a:prstClr val="black">
                    <a:tint val="75000"/>
                  </a:prstClr>
                </a:solidFill>
              </a:rPr>
              <a:pPr/>
              <a:t>‹#›</a:t>
            </a:fld>
            <a:endParaRPr lang="en-IE" dirty="0">
              <a:solidFill>
                <a:prstClr val="black">
                  <a:tint val="75000"/>
                </a:prst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213670" y="2636912"/>
            <a:ext cx="4734594" cy="1586917"/>
          </a:xfrm>
          <a:prstGeom prst="rect">
            <a:avLst/>
          </a:prstGeom>
        </p:spPr>
      </p:pic>
    </p:spTree>
    <p:extLst>
      <p:ext uri="{BB962C8B-B14F-4D97-AF65-F5344CB8AC3E}">
        <p14:creationId xmlns:p14="http://schemas.microsoft.com/office/powerpoint/2010/main" xmlns="" val="986176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B35A4F-7F3E-4248-9A0B-43B37A22C5CB}" type="datetimeFigureOut">
              <a:rPr lang="en-IE" smtClean="0">
                <a:solidFill>
                  <a:prstClr val="black">
                    <a:tint val="75000"/>
                  </a:prstClr>
                </a:solidFill>
              </a:rPr>
              <a:pPr/>
              <a:t>13/12/2016</a:t>
            </a:fld>
            <a:endParaRPr lang="en-IE"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E"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CDEFD9A-BD14-4D68-A8B4-AB5BD953B5DB}" type="slidenum">
              <a:rPr lang="en-IE" smtClean="0">
                <a:solidFill>
                  <a:prstClr val="black">
                    <a:tint val="75000"/>
                  </a:prstClr>
                </a:solidFill>
              </a:rPr>
              <a:pPr/>
              <a:t>‹#›</a:t>
            </a:fld>
            <a:endParaRPr lang="en-IE" dirty="0">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373910" y="3210235"/>
            <a:ext cx="4734594" cy="1586917"/>
          </a:xfrm>
          <a:prstGeom prst="rect">
            <a:avLst/>
          </a:prstGeom>
        </p:spPr>
      </p:pic>
    </p:spTree>
    <p:extLst>
      <p:ext uri="{BB962C8B-B14F-4D97-AF65-F5344CB8AC3E}">
        <p14:creationId xmlns:p14="http://schemas.microsoft.com/office/powerpoint/2010/main" xmlns="" val="2826304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I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B35A4F-7F3E-4248-9A0B-43B37A22C5CB}" type="datetimeFigureOut">
              <a:rPr lang="en-IE" smtClean="0">
                <a:solidFill>
                  <a:prstClr val="black">
                    <a:tint val="75000"/>
                  </a:prstClr>
                </a:solidFill>
              </a:rPr>
              <a:pPr/>
              <a:t>13/12/2016</a:t>
            </a:fld>
            <a:endParaRPr lang="en-IE"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E"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CDEFD9A-BD14-4D68-A8B4-AB5BD953B5DB}" type="slidenum">
              <a:rPr lang="en-IE" smtClean="0">
                <a:solidFill>
                  <a:prstClr val="black">
                    <a:tint val="75000"/>
                  </a:prstClr>
                </a:solidFill>
              </a:rPr>
              <a:pPr/>
              <a:t>‹#›</a:t>
            </a:fld>
            <a:endParaRPr lang="en-IE" dirty="0">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195736" y="2636912"/>
            <a:ext cx="4734594" cy="1586917"/>
          </a:xfrm>
          <a:prstGeom prst="rect">
            <a:avLst/>
          </a:prstGeom>
        </p:spPr>
      </p:pic>
    </p:spTree>
    <p:extLst>
      <p:ext uri="{BB962C8B-B14F-4D97-AF65-F5344CB8AC3E}">
        <p14:creationId xmlns:p14="http://schemas.microsoft.com/office/powerpoint/2010/main" xmlns="" val="3085266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8B35A4F-7F3E-4248-9A0B-43B37A22C5CB}" type="datetimeFigureOut">
              <a:rPr lang="en-IE" smtClean="0">
                <a:solidFill>
                  <a:prstClr val="black">
                    <a:tint val="75000"/>
                  </a:prstClr>
                </a:solidFill>
              </a:rPr>
              <a:pPr/>
              <a:t>13/12/2016</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DEFD9A-BD14-4D68-A8B4-AB5BD953B5DB}" type="slidenum">
              <a:rPr lang="en-IE" smtClean="0">
                <a:solidFill>
                  <a:prstClr val="black">
                    <a:tint val="75000"/>
                  </a:prstClr>
                </a:solidFill>
              </a:rPr>
              <a:pPr/>
              <a:t>‹#›</a:t>
            </a:fld>
            <a:endParaRPr lang="en-IE"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7504" y="3210235"/>
            <a:ext cx="4734594" cy="1586917"/>
          </a:xfrm>
          <a:prstGeom prst="rect">
            <a:avLst/>
          </a:prstGeom>
        </p:spPr>
      </p:pic>
    </p:spTree>
    <p:extLst>
      <p:ext uri="{BB962C8B-B14F-4D97-AF65-F5344CB8AC3E}">
        <p14:creationId xmlns:p14="http://schemas.microsoft.com/office/powerpoint/2010/main" xmlns="" val="3604306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8B35A4F-7F3E-4248-9A0B-43B37A22C5CB}" type="datetimeFigureOut">
              <a:rPr lang="en-IE" smtClean="0">
                <a:solidFill>
                  <a:prstClr val="black">
                    <a:tint val="75000"/>
                  </a:prstClr>
                </a:solidFill>
              </a:rPr>
              <a:pPr/>
              <a:t>13/12/2016</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DEFD9A-BD14-4D68-A8B4-AB5BD953B5DB}" type="slidenum">
              <a:rPr lang="en-IE" smtClean="0">
                <a:solidFill>
                  <a:prstClr val="black">
                    <a:tint val="75000"/>
                  </a:prstClr>
                </a:solidFill>
              </a:rPr>
              <a:pPr/>
              <a:t>‹#›</a:t>
            </a:fld>
            <a:endParaRPr lang="en-IE"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7504" y="3210235"/>
            <a:ext cx="4734594" cy="1586917"/>
          </a:xfrm>
          <a:prstGeom prst="rect">
            <a:avLst/>
          </a:prstGeom>
        </p:spPr>
      </p:pic>
    </p:spTree>
    <p:extLst>
      <p:ext uri="{BB962C8B-B14F-4D97-AF65-F5344CB8AC3E}">
        <p14:creationId xmlns:p14="http://schemas.microsoft.com/office/powerpoint/2010/main" xmlns="" val="880964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098000"/>
            <a:ext cx="9144000" cy="5760000"/>
          </a:xfrm>
          <a:prstGeom prst="rect">
            <a:avLst/>
          </a:prstGeom>
          <a:solidFill>
            <a:srgbClr val="F5F5F5"/>
          </a:solidFill>
          <a:ln w="73025" algn="ctr">
            <a:no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dirty="0">
              <a:solidFill>
                <a:prstClr val="white"/>
              </a:solidFill>
              <a:latin typeface="Calibri"/>
            </a:endParaRPr>
          </a:p>
        </p:txBody>
      </p:sp>
      <p:pic>
        <p:nvPicPr>
          <p:cNvPr id="5" name="Picture 10" descr="en-quadri_small"/>
          <p:cNvPicPr>
            <a:picLocks noChangeAspect="1" noChangeArrowheads="1"/>
          </p:cNvPicPr>
          <p:nvPr userDrawn="1"/>
        </p:nvPicPr>
        <p:blipFill>
          <a:blip r:embed="rId2" cstate="print"/>
          <a:srcRect/>
          <a:stretch>
            <a:fillRect/>
          </a:stretch>
        </p:blipFill>
        <p:spPr bwMode="auto">
          <a:xfrm>
            <a:off x="3903663" y="307975"/>
            <a:ext cx="1593850" cy="1101725"/>
          </a:xfrm>
          <a:prstGeom prst="rect">
            <a:avLst/>
          </a:prstGeom>
          <a:noFill/>
          <a:ln w="9525">
            <a:noFill/>
            <a:miter lim="800000"/>
            <a:headEnd/>
            <a:tailEnd/>
          </a:ln>
        </p:spPr>
      </p:pic>
      <p:sp>
        <p:nvSpPr>
          <p:cNvPr id="10" name="TextBox 9"/>
          <p:cNvSpPr txBox="1"/>
          <p:nvPr userDrawn="1"/>
        </p:nvSpPr>
        <p:spPr>
          <a:xfrm>
            <a:off x="0" y="4917439"/>
            <a:ext cx="4355976" cy="488347"/>
          </a:xfrm>
          <a:prstGeom prst="rect">
            <a:avLst/>
          </a:prstGeom>
          <a:noFill/>
        </p:spPr>
        <p:txBody>
          <a:bodyPr wrap="none" rtlCol="0">
            <a:noAutofit/>
          </a:bodyPr>
          <a:lstStyle/>
          <a:p>
            <a:pPr algn="r" fontAlgn="auto">
              <a:spcBef>
                <a:spcPts val="0"/>
              </a:spcBef>
              <a:spcAft>
                <a:spcPts val="0"/>
              </a:spcAft>
            </a:pPr>
            <a:r>
              <a:rPr lang="fr-BE" sz="1400" dirty="0" smtClean="0">
                <a:solidFill>
                  <a:srgbClr val="F47B22"/>
                </a:solidFill>
                <a:latin typeface="Calibri"/>
              </a:rPr>
              <a:t>Better Training for Safer Food</a:t>
            </a:r>
          </a:p>
          <a:p>
            <a:pPr algn="r" fontAlgn="auto">
              <a:spcBef>
                <a:spcPts val="0"/>
              </a:spcBef>
              <a:spcAft>
                <a:spcPts val="0"/>
              </a:spcAft>
            </a:pPr>
            <a:r>
              <a:rPr lang="fr-BE" sz="1800" dirty="0" smtClean="0">
                <a:solidFill>
                  <a:srgbClr val="F47B22"/>
                </a:solidFill>
                <a:latin typeface="Calibri"/>
              </a:rPr>
              <a:t>BTSF</a:t>
            </a:r>
          </a:p>
        </p:txBody>
      </p:sp>
      <p:sp>
        <p:nvSpPr>
          <p:cNvPr id="6" name="Text Placeholder 5"/>
          <p:cNvSpPr>
            <a:spLocks noGrp="1"/>
          </p:cNvSpPr>
          <p:nvPr>
            <p:ph type="body" sz="quarter" idx="10" hasCustomPrompt="1"/>
          </p:nvPr>
        </p:nvSpPr>
        <p:spPr>
          <a:xfrm>
            <a:off x="4788024" y="2780928"/>
            <a:ext cx="4248472" cy="648394"/>
          </a:xfrm>
        </p:spPr>
        <p:txBody>
          <a:bodyPr/>
          <a:lstStyle>
            <a:lvl1pPr marL="0" indent="0" algn="l">
              <a:buNone/>
              <a:defRPr sz="1400" b="1" i="0">
                <a:solidFill>
                  <a:schemeClr val="tx1">
                    <a:lumMod val="85000"/>
                    <a:lumOff val="15000"/>
                  </a:schemeClr>
                </a:solidFill>
              </a:defRPr>
            </a:lvl1pPr>
          </a:lstStyle>
          <a:p>
            <a:pPr lvl="0"/>
            <a:r>
              <a:rPr lang="fr-BE" dirty="0" err="1" smtClean="0"/>
              <a:t>Contractor</a:t>
            </a:r>
            <a:r>
              <a:rPr lang="fr-BE" dirty="0" smtClean="0"/>
              <a:t> contact </a:t>
            </a:r>
            <a:r>
              <a:rPr lang="fr-BE" dirty="0" err="1" smtClean="0"/>
              <a:t>details</a:t>
            </a:r>
            <a:endParaRPr lang="fr-BE" dirty="0" smtClean="0"/>
          </a:p>
          <a:p>
            <a:pPr lvl="0"/>
            <a:r>
              <a:rPr lang="fr-BE" dirty="0" smtClean="0"/>
              <a:t>Name - </a:t>
            </a:r>
            <a:r>
              <a:rPr lang="fr-BE" dirty="0" err="1" smtClean="0"/>
              <a:t>Verdana</a:t>
            </a:r>
            <a:r>
              <a:rPr lang="fr-BE" dirty="0" smtClean="0"/>
              <a:t> 16pt</a:t>
            </a:r>
          </a:p>
        </p:txBody>
      </p:sp>
      <p:sp>
        <p:nvSpPr>
          <p:cNvPr id="12" name="Text Placeholder 11"/>
          <p:cNvSpPr>
            <a:spLocks noGrp="1"/>
          </p:cNvSpPr>
          <p:nvPr>
            <p:ph type="body" sz="quarter" idx="11" hasCustomPrompt="1"/>
          </p:nvPr>
        </p:nvSpPr>
        <p:spPr>
          <a:xfrm>
            <a:off x="4809108" y="3599760"/>
            <a:ext cx="4227388" cy="1053376"/>
          </a:xfrm>
        </p:spPr>
        <p:txBody>
          <a:bodyPr/>
          <a:lstStyle>
            <a:lvl1pPr marL="0" indent="0" algn="l">
              <a:buNone/>
              <a:defRPr sz="1000" i="0">
                <a:solidFill>
                  <a:schemeClr val="tx1">
                    <a:lumMod val="85000"/>
                    <a:lumOff val="15000"/>
                  </a:schemeClr>
                </a:solidFill>
              </a:defRPr>
            </a:lvl1pPr>
          </a:lstStyle>
          <a:p>
            <a:pPr lvl="0"/>
            <a:r>
              <a:rPr lang="fr-BE" dirty="0" err="1" smtClean="0"/>
              <a:t>Address</a:t>
            </a:r>
            <a:r>
              <a:rPr lang="fr-BE" dirty="0" smtClean="0"/>
              <a:t>, Phone, Email, </a:t>
            </a:r>
            <a:r>
              <a:rPr lang="fr-BE" dirty="0" err="1" smtClean="0"/>
              <a:t>Website</a:t>
            </a:r>
            <a:r>
              <a:rPr lang="fr-BE" dirty="0" smtClean="0"/>
              <a:t>…</a:t>
            </a:r>
            <a:endParaRPr lang="en-GB" dirty="0"/>
          </a:p>
        </p:txBody>
      </p:sp>
      <p:cxnSp>
        <p:nvCxnSpPr>
          <p:cNvPr id="15" name="Straight Connector 14"/>
          <p:cNvCxnSpPr/>
          <p:nvPr userDrawn="1"/>
        </p:nvCxnSpPr>
        <p:spPr bwMode="auto">
          <a:xfrm>
            <a:off x="0" y="4725144"/>
            <a:ext cx="91440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8" name="Text Placeholder 17"/>
          <p:cNvSpPr>
            <a:spLocks noGrp="1"/>
          </p:cNvSpPr>
          <p:nvPr>
            <p:ph type="body" sz="quarter" idx="12" hasCustomPrompt="1"/>
          </p:nvPr>
        </p:nvSpPr>
        <p:spPr>
          <a:xfrm>
            <a:off x="107504" y="1700213"/>
            <a:ext cx="8928992" cy="865187"/>
          </a:xfrm>
        </p:spPr>
        <p:txBody>
          <a:bodyPr/>
          <a:lstStyle>
            <a:lvl1pPr marL="0" indent="0" algn="ctr">
              <a:buNone/>
              <a:defRPr sz="1100" i="0">
                <a:solidFill>
                  <a:schemeClr val="tx1">
                    <a:lumMod val="65000"/>
                    <a:lumOff val="35000"/>
                  </a:schemeClr>
                </a:solidFill>
              </a:defRPr>
            </a:lvl1pPr>
          </a:lstStyle>
          <a:p>
            <a:pPr lvl="0"/>
            <a:r>
              <a:rPr lang="en-US" dirty="0" smtClean="0"/>
              <a:t>Click to add disclaimer…</a:t>
            </a:r>
          </a:p>
        </p:txBody>
      </p:sp>
      <p:sp>
        <p:nvSpPr>
          <p:cNvPr id="3" name="Text Placeholder 2"/>
          <p:cNvSpPr>
            <a:spLocks noGrp="1"/>
          </p:cNvSpPr>
          <p:nvPr>
            <p:ph type="body" sz="quarter" idx="13" hasCustomPrompt="1"/>
          </p:nvPr>
        </p:nvSpPr>
        <p:spPr>
          <a:xfrm>
            <a:off x="304676" y="5446291"/>
            <a:ext cx="4051300" cy="935037"/>
          </a:xfrm>
        </p:spPr>
        <p:txBody>
          <a:bodyPr/>
          <a:lstStyle>
            <a:lvl1pPr algn="r">
              <a:defRPr sz="1000" b="0" i="1">
                <a:solidFill>
                  <a:schemeClr val="tx1">
                    <a:lumMod val="65000"/>
                    <a:lumOff val="35000"/>
                  </a:schemeClr>
                </a:solidFill>
                <a:latin typeface="+mn-lt"/>
              </a:defRPr>
            </a:lvl1pPr>
            <a:lvl2pPr algn="r">
              <a:defRPr sz="1000" i="0">
                <a:solidFill>
                  <a:schemeClr val="tx1">
                    <a:lumMod val="65000"/>
                    <a:lumOff val="35000"/>
                  </a:schemeClr>
                </a:solidFill>
                <a:latin typeface="+mn-lt"/>
              </a:defRPr>
            </a:lvl2pPr>
            <a:lvl3pPr algn="r">
              <a:defRPr sz="1000" i="0">
                <a:solidFill>
                  <a:schemeClr val="tx1">
                    <a:lumMod val="65000"/>
                    <a:lumOff val="35000"/>
                  </a:schemeClr>
                </a:solidFill>
                <a:latin typeface="+mn-lt"/>
              </a:defRPr>
            </a:lvl3pPr>
            <a:lvl4pPr algn="r">
              <a:defRPr sz="1000" i="0">
                <a:solidFill>
                  <a:schemeClr val="tx1">
                    <a:lumMod val="65000"/>
                    <a:lumOff val="35000"/>
                  </a:schemeClr>
                </a:solidFill>
                <a:latin typeface="+mn-lt"/>
              </a:defRPr>
            </a:lvl4pPr>
            <a:lvl5pPr algn="r">
              <a:defRPr sz="1000" i="0">
                <a:solidFill>
                  <a:schemeClr val="tx1">
                    <a:lumMod val="65000"/>
                    <a:lumOff val="35000"/>
                  </a:schemeClr>
                </a:solidFill>
                <a:latin typeface="+mn-lt"/>
              </a:defRPr>
            </a:lvl5pPr>
          </a:lstStyle>
          <a:p>
            <a:pPr lvl="0"/>
            <a:r>
              <a:rPr lang="en-GB" dirty="0" smtClean="0"/>
              <a:t>European Commission</a:t>
            </a:r>
            <a:br>
              <a:rPr lang="en-GB" dirty="0" smtClean="0"/>
            </a:br>
            <a:r>
              <a:rPr lang="en-GB" dirty="0" smtClean="0"/>
              <a:t>Consumers, Health and Food Executive Agency</a:t>
            </a:r>
            <a:br>
              <a:rPr lang="en-GB" dirty="0" smtClean="0"/>
            </a:br>
            <a:r>
              <a:rPr lang="en-GB" dirty="0" smtClean="0"/>
              <a:t>DRB A3/042</a:t>
            </a:r>
            <a:br>
              <a:rPr lang="en-GB" dirty="0" smtClean="0"/>
            </a:br>
            <a:r>
              <a:rPr lang="en-GB" dirty="0" smtClean="0"/>
              <a:t>L-2920 Luxembourg</a:t>
            </a:r>
            <a:endParaRPr lang="en-US" dirty="0" smtClean="0"/>
          </a:p>
        </p:txBody>
      </p:sp>
      <p:sp>
        <p:nvSpPr>
          <p:cNvPr id="13" name="Rectangle 12"/>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fontAlgn="auto">
              <a:spcBef>
                <a:spcPts val="0"/>
              </a:spcBef>
              <a:spcAft>
                <a:spcPts val="0"/>
              </a:spcAft>
              <a:defRPr/>
            </a:pPr>
            <a:r>
              <a:rPr lang="fr-BE" sz="450" b="0" i="1" dirty="0" smtClean="0">
                <a:solidFill>
                  <a:prstClr val="white"/>
                </a:solidFill>
              </a:rPr>
              <a:t>Consumers, Health, Agriculture and Food </a:t>
            </a:r>
          </a:p>
          <a:p>
            <a:pPr defTabSz="457200" fontAlgn="auto">
              <a:spcBef>
                <a:spcPts val="0"/>
              </a:spcBef>
              <a:spcAft>
                <a:spcPts val="0"/>
              </a:spcAft>
              <a:defRPr/>
            </a:pPr>
            <a:r>
              <a:rPr lang="fr-BE" sz="450" b="0" i="1" dirty="0" smtClean="0">
                <a:solidFill>
                  <a:prstClr val="white"/>
                </a:solidFill>
              </a:rPr>
              <a:t>Executive Agency</a:t>
            </a:r>
            <a:endParaRPr lang="fr-BE" sz="450" b="0" i="1" dirty="0">
              <a:solidFill>
                <a:prstClr val="white"/>
              </a:solidFill>
            </a:endParaRPr>
          </a:p>
        </p:txBody>
      </p:sp>
    </p:spTree>
    <p:extLst>
      <p:ext uri="{BB962C8B-B14F-4D97-AF65-F5344CB8AC3E}">
        <p14:creationId xmlns:p14="http://schemas.microsoft.com/office/powerpoint/2010/main" xmlns="" val="138633823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lt-LT"/>
          </a:p>
        </p:txBody>
      </p:sp>
      <p:sp>
        <p:nvSpPr>
          <p:cNvPr id="3" name="Table Placeholder 2"/>
          <p:cNvSpPr>
            <a:spLocks noGrp="1"/>
          </p:cNvSpPr>
          <p:nvPr>
            <p:ph type="tbl" idx="1"/>
          </p:nvPr>
        </p:nvSpPr>
        <p:spPr>
          <a:xfrm>
            <a:off x="457200" y="1600200"/>
            <a:ext cx="8229600" cy="4779963"/>
          </a:xfrm>
        </p:spPr>
        <p:txBody>
          <a:bodyPr/>
          <a:lstStyle/>
          <a:p>
            <a:pPr lvl="0"/>
            <a:endParaRPr lang="lt-LT" noProof="0" smtClean="0"/>
          </a:p>
        </p:txBody>
      </p:sp>
      <p:sp>
        <p:nvSpPr>
          <p:cNvPr id="4" name="Rectangle 22"/>
          <p:cNvSpPr>
            <a:spLocks noGrp="1" noChangeArrowheads="1"/>
          </p:cNvSpPr>
          <p:nvPr>
            <p:ph type="ftr" sz="quarter" idx="10"/>
          </p:nvPr>
        </p:nvSpPr>
        <p:spPr>
          <a:xfrm>
            <a:off x="1647825" y="6562725"/>
            <a:ext cx="7496175" cy="295275"/>
          </a:xfrm>
        </p:spPr>
        <p:txBody>
          <a:bodyPr anchor="t"/>
          <a:lstStyle>
            <a:lvl1pPr>
              <a:defRPr smtClean="0"/>
            </a:lvl1pPr>
          </a:lstStyle>
          <a:p>
            <a:pPr>
              <a:defRPr/>
            </a:pPr>
            <a:endParaRPr lang="en-US" altLang="lt-LT">
              <a:solidFill>
                <a:prstClr val="black">
                  <a:tint val="75000"/>
                </a:prstClr>
              </a:solidFill>
            </a:endParaRPr>
          </a:p>
        </p:txBody>
      </p:sp>
    </p:spTree>
    <p:extLst>
      <p:ext uri="{BB962C8B-B14F-4D97-AF65-F5344CB8AC3E}">
        <p14:creationId xmlns:p14="http://schemas.microsoft.com/office/powerpoint/2010/main" xmlns="" val="37334295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lvl1pPr>
              <a:defRPr/>
            </a:lvl1pPr>
          </a:lstStyle>
          <a:p>
            <a:endParaRPr lang="en-US" altLang="lt-LT">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endParaRPr lang="en-US" altLang="lt-LT">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fld id="{ADFB4F43-BC25-49EC-A4CE-4045B5C66DD6}" type="slidenum">
              <a:rPr lang="en-US" altLang="lt-LT">
                <a:solidFill>
                  <a:prstClr val="black">
                    <a:tint val="75000"/>
                  </a:prstClr>
                </a:solidFill>
              </a:rPr>
              <a:pPr/>
              <a:t>‹#›</a:t>
            </a:fld>
            <a:endParaRPr lang="en-US" altLang="lt-LT">
              <a:solidFill>
                <a:prstClr val="black">
                  <a:tint val="75000"/>
                </a:prstClr>
              </a:solidFill>
            </a:endParaRPr>
          </a:p>
        </p:txBody>
      </p:sp>
    </p:spTree>
    <p:extLst>
      <p:ext uri="{BB962C8B-B14F-4D97-AF65-F5344CB8AC3E}">
        <p14:creationId xmlns:p14="http://schemas.microsoft.com/office/powerpoint/2010/main" xmlns="" val="1330275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6"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2" name="Title 1"/>
          <p:cNvSpPr>
            <a:spLocks noGrp="1"/>
          </p:cNvSpPr>
          <p:nvPr>
            <p:ph type="title" hasCustomPrompt="1"/>
          </p:nvPr>
        </p:nvSpPr>
        <p:spPr>
          <a:xfrm>
            <a:off x="1115616" y="1628800"/>
            <a:ext cx="3798000" cy="936625"/>
          </a:xfrm>
        </p:spPr>
        <p:txBody>
          <a:bodyPr/>
          <a:lstStyle>
            <a:lvl1pPr algn="r">
              <a:defRPr sz="2400">
                <a:solidFill>
                  <a:srgbClr val="F47B22"/>
                </a:solidFill>
              </a:defRPr>
            </a:lvl1pPr>
          </a:lstStyle>
          <a:p>
            <a:r>
              <a:rPr lang="en-US" dirty="0"/>
              <a:t>Click to add title</a:t>
            </a:r>
            <a:br>
              <a:rPr lang="en-US" dirty="0"/>
            </a:br>
            <a:r>
              <a:rPr lang="en-US" dirty="0" err="1"/>
              <a:t>verdana</a:t>
            </a:r>
            <a:r>
              <a:rPr lang="en-US" dirty="0"/>
              <a:t> 24pt</a:t>
            </a:r>
            <a:endParaRPr lang="en-GB" dirty="0"/>
          </a:p>
        </p:txBody>
      </p:sp>
      <p:sp>
        <p:nvSpPr>
          <p:cNvPr id="9"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
        <p:nvSpPr>
          <p:cNvPr id="11"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8" name="Text Placeholder 7"/>
          <p:cNvSpPr>
            <a:spLocks noGrp="1"/>
          </p:cNvSpPr>
          <p:nvPr>
            <p:ph type="body" sz="quarter" idx="13" hasCustomPrompt="1"/>
          </p:nvPr>
        </p:nvSpPr>
        <p:spPr>
          <a:xfrm>
            <a:off x="1150962" y="2671193"/>
            <a:ext cx="3798000" cy="3600450"/>
          </a:xfrm>
        </p:spPr>
        <p:txBody>
          <a:bodyPr/>
          <a:lstStyle>
            <a:lvl1pPr algn="r">
              <a:defRPr sz="1200" i="0">
                <a:solidFill>
                  <a:schemeClr val="bg2">
                    <a:lumMod val="50000"/>
                  </a:schemeClr>
                </a:solidFill>
              </a:defRPr>
            </a:lvl1pPr>
          </a:lstStyle>
          <a:p>
            <a:pPr lvl="0"/>
            <a:r>
              <a:rPr lang="en-US" dirty="0"/>
              <a:t>Click to add text</a:t>
            </a:r>
          </a:p>
          <a:p>
            <a:pPr lvl="0"/>
            <a:r>
              <a:rPr lang="en-US" dirty="0" err="1"/>
              <a:t>verdana</a:t>
            </a:r>
            <a:r>
              <a:rPr lang="en-US" dirty="0"/>
              <a:t> 14pt</a:t>
            </a:r>
            <a:endParaRPr lang="en-GB" dirty="0"/>
          </a:p>
        </p:txBody>
      </p:sp>
      <p:sp>
        <p:nvSpPr>
          <p:cNvPr id="10" name="Picture Placeholder 4"/>
          <p:cNvSpPr>
            <a:spLocks noGrp="1"/>
          </p:cNvSpPr>
          <p:nvPr>
            <p:ph type="pic" sz="quarter" idx="14" hasCustomPrompt="1"/>
          </p:nvPr>
        </p:nvSpPr>
        <p:spPr>
          <a:xfrm>
            <a:off x="4913312" y="989013"/>
            <a:ext cx="4230688" cy="5868987"/>
          </a:xfrm>
        </p:spPr>
        <p:txBody>
          <a:bodyPr anchor="ctr"/>
          <a:lstStyle>
            <a:lvl1pPr>
              <a:defRPr sz="1400" baseline="0">
                <a:solidFill>
                  <a:schemeClr val="bg2">
                    <a:lumMod val="50000"/>
                  </a:schemeClr>
                </a:solidFill>
              </a:defRPr>
            </a:lvl1pPr>
          </a:lstStyle>
          <a:p>
            <a:r>
              <a:rPr lang="fr-BE" dirty="0"/>
              <a:t>This </a:t>
            </a:r>
            <a:r>
              <a:rPr lang="fr-BE" dirty="0" err="1"/>
              <a:t>is</a:t>
            </a:r>
            <a:r>
              <a:rPr lang="fr-BE" dirty="0"/>
              <a:t> an image </a:t>
            </a:r>
            <a:r>
              <a:rPr lang="fr-BE" dirty="0" err="1"/>
              <a:t>holder</a:t>
            </a:r>
            <a:r>
              <a:rPr lang="fr-BE" dirty="0"/>
              <a:t> for a </a:t>
            </a:r>
            <a:r>
              <a:rPr lang="fr-BE" dirty="0" err="1"/>
              <a:t>slide</a:t>
            </a:r>
            <a:r>
              <a:rPr lang="fr-BE" dirty="0"/>
              <a:t> </a:t>
            </a:r>
            <a:r>
              <a:rPr lang="fr-BE" dirty="0" err="1"/>
              <a:t>with</a:t>
            </a:r>
            <a:r>
              <a:rPr lang="fr-BE" dirty="0"/>
              <a:t> an illustration on the right.</a:t>
            </a:r>
          </a:p>
          <a:p>
            <a:r>
              <a:rPr lang="fr-BE" dirty="0"/>
              <a:t>Click to </a:t>
            </a:r>
            <a:r>
              <a:rPr lang="fr-BE" dirty="0" err="1"/>
              <a:t>add</a:t>
            </a:r>
            <a:r>
              <a:rPr lang="fr-BE" dirty="0"/>
              <a:t> </a:t>
            </a:r>
            <a:r>
              <a:rPr lang="fr-BE" dirty="0" err="1"/>
              <a:t>picture</a:t>
            </a:r>
            <a:r>
              <a:rPr lang="fr-BE" dirty="0"/>
              <a:t>…</a:t>
            </a:r>
            <a:endParaRPr lang="en-GB"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07504" y="3210235"/>
            <a:ext cx="4734594" cy="1586917"/>
          </a:xfrm>
          <a:prstGeom prst="rect">
            <a:avLst/>
          </a:prstGeom>
        </p:spPr>
      </p:pic>
    </p:spTree>
    <p:extLst>
      <p:ext uri="{BB962C8B-B14F-4D97-AF65-F5344CB8AC3E}">
        <p14:creationId xmlns:p14="http://schemas.microsoft.com/office/powerpoint/2010/main" xmlns="" val="3310918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098000"/>
            <a:ext cx="9144000" cy="5760000"/>
          </a:xfrm>
          <a:prstGeom prst="rect">
            <a:avLst/>
          </a:prstGeom>
          <a:solidFill>
            <a:srgbClr val="F5F5F5"/>
          </a:solidFill>
          <a:ln w="73025" algn="ctr">
            <a:no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dirty="0">
              <a:solidFill>
                <a:schemeClr val="lt1"/>
              </a:solidFill>
              <a:latin typeface="+mn-lt"/>
            </a:endParaRPr>
          </a:p>
        </p:txBody>
      </p:sp>
      <p:pic>
        <p:nvPicPr>
          <p:cNvPr id="5" name="Picture 10" descr="en-quadri_small"/>
          <p:cNvPicPr>
            <a:picLocks noChangeAspect="1" noChangeArrowheads="1"/>
          </p:cNvPicPr>
          <p:nvPr userDrawn="1"/>
        </p:nvPicPr>
        <p:blipFill>
          <a:blip r:embed="rId2" cstate="print"/>
          <a:srcRect/>
          <a:stretch>
            <a:fillRect/>
          </a:stretch>
        </p:blipFill>
        <p:spPr bwMode="auto">
          <a:xfrm>
            <a:off x="3903663" y="307975"/>
            <a:ext cx="1593850" cy="1101725"/>
          </a:xfrm>
          <a:prstGeom prst="rect">
            <a:avLst/>
          </a:prstGeom>
          <a:noFill/>
          <a:ln w="9525">
            <a:noFill/>
            <a:miter lim="800000"/>
            <a:headEnd/>
            <a:tailEnd/>
          </a:ln>
        </p:spPr>
      </p:pic>
      <p:sp>
        <p:nvSpPr>
          <p:cNvPr id="11"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0" name="TextBox 9"/>
          <p:cNvSpPr txBox="1"/>
          <p:nvPr userDrawn="1"/>
        </p:nvSpPr>
        <p:spPr>
          <a:xfrm>
            <a:off x="0" y="4917439"/>
            <a:ext cx="4355976" cy="488347"/>
          </a:xfrm>
          <a:prstGeom prst="rect">
            <a:avLst/>
          </a:prstGeom>
          <a:noFill/>
        </p:spPr>
        <p:txBody>
          <a:bodyPr wrap="none" rtlCol="0">
            <a:noAutofit/>
          </a:bodyPr>
          <a:lstStyle/>
          <a:p>
            <a:pPr algn="r"/>
            <a:r>
              <a:rPr lang="fr-BE" sz="1400" b="1" i="0" dirty="0" err="1">
                <a:solidFill>
                  <a:srgbClr val="F47B22"/>
                </a:solidFill>
              </a:rPr>
              <a:t>Better</a:t>
            </a:r>
            <a:r>
              <a:rPr lang="fr-BE" sz="1400" b="1" i="0" dirty="0">
                <a:solidFill>
                  <a:srgbClr val="F47B22"/>
                </a:solidFill>
              </a:rPr>
              <a:t> Training for </a:t>
            </a:r>
            <a:r>
              <a:rPr lang="fr-BE" sz="1400" b="1" i="0" dirty="0" err="1">
                <a:solidFill>
                  <a:srgbClr val="F47B22"/>
                </a:solidFill>
              </a:rPr>
              <a:t>Safer</a:t>
            </a:r>
            <a:r>
              <a:rPr lang="fr-BE" sz="1400" b="1" i="0" dirty="0">
                <a:solidFill>
                  <a:srgbClr val="F47B22"/>
                </a:solidFill>
              </a:rPr>
              <a:t> Food</a:t>
            </a:r>
          </a:p>
          <a:p>
            <a:pPr algn="r"/>
            <a:r>
              <a:rPr lang="fr-BE" sz="1800" b="1" i="0" dirty="0">
                <a:solidFill>
                  <a:srgbClr val="F47B22"/>
                </a:solidFill>
              </a:rPr>
              <a:t>BTSF</a:t>
            </a:r>
          </a:p>
        </p:txBody>
      </p:sp>
      <p:sp>
        <p:nvSpPr>
          <p:cNvPr id="6" name="Text Placeholder 5"/>
          <p:cNvSpPr>
            <a:spLocks noGrp="1"/>
          </p:cNvSpPr>
          <p:nvPr>
            <p:ph type="body" sz="quarter" idx="10" hasCustomPrompt="1"/>
          </p:nvPr>
        </p:nvSpPr>
        <p:spPr>
          <a:xfrm>
            <a:off x="4788024" y="2780928"/>
            <a:ext cx="4248472" cy="648394"/>
          </a:xfrm>
        </p:spPr>
        <p:txBody>
          <a:bodyPr/>
          <a:lstStyle>
            <a:lvl1pPr marL="0" indent="0" algn="l">
              <a:buNone/>
              <a:defRPr sz="1400" b="1" i="0">
                <a:solidFill>
                  <a:schemeClr val="tx1">
                    <a:lumMod val="85000"/>
                    <a:lumOff val="15000"/>
                  </a:schemeClr>
                </a:solidFill>
              </a:defRPr>
            </a:lvl1pPr>
          </a:lstStyle>
          <a:p>
            <a:pPr lvl="0"/>
            <a:r>
              <a:rPr lang="fr-BE" dirty="0" err="1"/>
              <a:t>Contractor</a:t>
            </a:r>
            <a:r>
              <a:rPr lang="fr-BE" dirty="0"/>
              <a:t> contact </a:t>
            </a:r>
            <a:r>
              <a:rPr lang="fr-BE" dirty="0" err="1"/>
              <a:t>details</a:t>
            </a:r>
            <a:endParaRPr lang="fr-BE" dirty="0"/>
          </a:p>
          <a:p>
            <a:pPr lvl="0"/>
            <a:r>
              <a:rPr lang="fr-BE" dirty="0"/>
              <a:t>Name - </a:t>
            </a:r>
            <a:r>
              <a:rPr lang="fr-BE" dirty="0" err="1"/>
              <a:t>Verdana</a:t>
            </a:r>
            <a:r>
              <a:rPr lang="fr-BE" dirty="0"/>
              <a:t> 16pt</a:t>
            </a:r>
          </a:p>
        </p:txBody>
      </p:sp>
      <p:sp>
        <p:nvSpPr>
          <p:cNvPr id="12" name="Text Placeholder 11"/>
          <p:cNvSpPr>
            <a:spLocks noGrp="1"/>
          </p:cNvSpPr>
          <p:nvPr>
            <p:ph type="body" sz="quarter" idx="11" hasCustomPrompt="1"/>
          </p:nvPr>
        </p:nvSpPr>
        <p:spPr>
          <a:xfrm>
            <a:off x="4809108" y="3599760"/>
            <a:ext cx="4227388" cy="1053376"/>
          </a:xfrm>
        </p:spPr>
        <p:txBody>
          <a:bodyPr/>
          <a:lstStyle>
            <a:lvl1pPr marL="0" indent="0" algn="l">
              <a:buNone/>
              <a:defRPr sz="1000" i="0">
                <a:solidFill>
                  <a:schemeClr val="tx1">
                    <a:lumMod val="85000"/>
                    <a:lumOff val="15000"/>
                  </a:schemeClr>
                </a:solidFill>
              </a:defRPr>
            </a:lvl1pPr>
          </a:lstStyle>
          <a:p>
            <a:pPr lvl="0"/>
            <a:r>
              <a:rPr lang="fr-BE" dirty="0" err="1"/>
              <a:t>Address</a:t>
            </a:r>
            <a:r>
              <a:rPr lang="fr-BE" dirty="0"/>
              <a:t>, Phone, Email, </a:t>
            </a:r>
            <a:r>
              <a:rPr lang="fr-BE" dirty="0" err="1"/>
              <a:t>Website</a:t>
            </a:r>
            <a:r>
              <a:rPr lang="fr-BE" dirty="0"/>
              <a:t>…</a:t>
            </a:r>
            <a:endParaRPr lang="en-GB" dirty="0"/>
          </a:p>
        </p:txBody>
      </p:sp>
      <p:cxnSp>
        <p:nvCxnSpPr>
          <p:cNvPr id="15" name="Straight Connector 14"/>
          <p:cNvCxnSpPr/>
          <p:nvPr userDrawn="1"/>
        </p:nvCxnSpPr>
        <p:spPr bwMode="auto">
          <a:xfrm>
            <a:off x="0" y="4725144"/>
            <a:ext cx="91440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8" name="Text Placeholder 17"/>
          <p:cNvSpPr>
            <a:spLocks noGrp="1"/>
          </p:cNvSpPr>
          <p:nvPr>
            <p:ph type="body" sz="quarter" idx="12" hasCustomPrompt="1"/>
          </p:nvPr>
        </p:nvSpPr>
        <p:spPr>
          <a:xfrm>
            <a:off x="107504" y="1700213"/>
            <a:ext cx="8928992" cy="865187"/>
          </a:xfrm>
        </p:spPr>
        <p:txBody>
          <a:bodyPr/>
          <a:lstStyle>
            <a:lvl1pPr marL="0" indent="0" algn="ctr">
              <a:buNone/>
              <a:defRPr sz="1100" i="0">
                <a:solidFill>
                  <a:schemeClr val="tx1">
                    <a:lumMod val="65000"/>
                    <a:lumOff val="35000"/>
                  </a:schemeClr>
                </a:solidFill>
              </a:defRPr>
            </a:lvl1pPr>
          </a:lstStyle>
          <a:p>
            <a:pPr lvl="0"/>
            <a:r>
              <a:rPr lang="en-US" dirty="0"/>
              <a:t>Click to add disclaimer…</a:t>
            </a:r>
          </a:p>
        </p:txBody>
      </p:sp>
      <p:sp>
        <p:nvSpPr>
          <p:cNvPr id="3" name="Text Placeholder 2"/>
          <p:cNvSpPr>
            <a:spLocks noGrp="1"/>
          </p:cNvSpPr>
          <p:nvPr>
            <p:ph type="body" sz="quarter" idx="13" hasCustomPrompt="1"/>
          </p:nvPr>
        </p:nvSpPr>
        <p:spPr>
          <a:xfrm>
            <a:off x="304676" y="5446291"/>
            <a:ext cx="4051300" cy="935037"/>
          </a:xfrm>
        </p:spPr>
        <p:txBody>
          <a:bodyPr/>
          <a:lstStyle>
            <a:lvl1pPr algn="r">
              <a:defRPr sz="1000" b="0" i="1">
                <a:solidFill>
                  <a:schemeClr val="tx1">
                    <a:lumMod val="65000"/>
                    <a:lumOff val="35000"/>
                  </a:schemeClr>
                </a:solidFill>
                <a:latin typeface="+mn-lt"/>
              </a:defRPr>
            </a:lvl1pPr>
            <a:lvl2pPr algn="r">
              <a:defRPr sz="1000" i="0">
                <a:solidFill>
                  <a:schemeClr val="tx1">
                    <a:lumMod val="65000"/>
                    <a:lumOff val="35000"/>
                  </a:schemeClr>
                </a:solidFill>
                <a:latin typeface="+mn-lt"/>
              </a:defRPr>
            </a:lvl2pPr>
            <a:lvl3pPr algn="r">
              <a:defRPr sz="1000" i="0">
                <a:solidFill>
                  <a:schemeClr val="tx1">
                    <a:lumMod val="65000"/>
                    <a:lumOff val="35000"/>
                  </a:schemeClr>
                </a:solidFill>
                <a:latin typeface="+mn-lt"/>
              </a:defRPr>
            </a:lvl3pPr>
            <a:lvl4pPr algn="r">
              <a:defRPr sz="1000" i="0">
                <a:solidFill>
                  <a:schemeClr val="tx1">
                    <a:lumMod val="65000"/>
                    <a:lumOff val="35000"/>
                  </a:schemeClr>
                </a:solidFill>
                <a:latin typeface="+mn-lt"/>
              </a:defRPr>
            </a:lvl4pPr>
            <a:lvl5pPr algn="r">
              <a:defRPr sz="1000" i="0">
                <a:solidFill>
                  <a:schemeClr val="tx1">
                    <a:lumMod val="65000"/>
                    <a:lumOff val="35000"/>
                  </a:schemeClr>
                </a:solidFill>
                <a:latin typeface="+mn-lt"/>
              </a:defRPr>
            </a:lvl5pPr>
          </a:lstStyle>
          <a:p>
            <a:pPr lvl="0"/>
            <a:r>
              <a:rPr lang="en-GB" dirty="0"/>
              <a:t>European Commission</a:t>
            </a:r>
            <a:br>
              <a:rPr lang="en-GB" dirty="0"/>
            </a:br>
            <a:r>
              <a:rPr lang="en-GB" dirty="0"/>
              <a:t>Consumers, Health and Food Executive Agency</a:t>
            </a:r>
            <a:br>
              <a:rPr lang="en-GB" dirty="0"/>
            </a:br>
            <a:r>
              <a:rPr lang="en-GB" dirty="0"/>
              <a:t>DRB A3/042</a:t>
            </a:r>
            <a:br>
              <a:rPr lang="en-GB" dirty="0"/>
            </a:br>
            <a:r>
              <a:rPr lang="en-GB" dirty="0"/>
              <a:t>L-2920 Luxembourg</a:t>
            </a:r>
            <a:endParaRPr lang="en-US" dirty="0"/>
          </a:p>
        </p:txBody>
      </p:sp>
    </p:spTree>
    <p:extLst>
      <p:ext uri="{BB962C8B-B14F-4D97-AF65-F5344CB8AC3E}">
        <p14:creationId xmlns:p14="http://schemas.microsoft.com/office/powerpoint/2010/main" xmlns="" val="258753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844824"/>
            <a:ext cx="7772400" cy="2376265"/>
          </a:xfrm>
        </p:spPr>
        <p:txBody>
          <a:bodyPr anchor="t"/>
          <a:lstStyle>
            <a:lvl1pPr algn="ctr">
              <a:defRPr sz="3600" b="1" cap="none" baseline="0">
                <a:solidFill>
                  <a:srgbClr val="F47B22"/>
                </a:solidFill>
              </a:defRPr>
            </a:lvl1pPr>
          </a:lstStyle>
          <a:p>
            <a:r>
              <a:rPr lang="en-US" dirty="0"/>
              <a:t>SECTION HEADER</a:t>
            </a:r>
            <a:br>
              <a:rPr lang="en-US" dirty="0"/>
            </a:br>
            <a:r>
              <a:rPr lang="en-US" dirty="0"/>
              <a:t>Click to add title</a:t>
            </a:r>
            <a:br>
              <a:rPr lang="en-US" dirty="0"/>
            </a:br>
            <a:r>
              <a:rPr lang="en-US" dirty="0"/>
              <a:t>Verdana 36pt</a:t>
            </a:r>
            <a:endParaRPr lang="en-GB" dirty="0"/>
          </a:p>
        </p:txBody>
      </p:sp>
      <p:sp>
        <p:nvSpPr>
          <p:cNvPr id="3" name="Text Placeholder 2"/>
          <p:cNvSpPr>
            <a:spLocks noGrp="1"/>
          </p:cNvSpPr>
          <p:nvPr>
            <p:ph type="body" idx="1" hasCustomPrompt="1"/>
          </p:nvPr>
        </p:nvSpPr>
        <p:spPr>
          <a:xfrm>
            <a:off x="755576" y="4509119"/>
            <a:ext cx="7772400" cy="1368153"/>
          </a:xfrm>
          <a:ln>
            <a:noFill/>
          </a:ln>
        </p:spPr>
        <p:txBody>
          <a:bodyPr anchor="t"/>
          <a:lstStyle>
            <a:lvl1pPr marL="0" marR="0" indent="0" algn="ctr" defTabSz="914400" rtl="0" eaLnBrk="0" fontAlgn="base" latinLnBrk="0" hangingPunct="0">
              <a:lnSpc>
                <a:spcPct val="100000"/>
              </a:lnSpc>
              <a:spcBef>
                <a:spcPct val="20000"/>
              </a:spcBef>
              <a:spcAft>
                <a:spcPct val="0"/>
              </a:spcAft>
              <a:buClr>
                <a:schemeClr val="bg1"/>
              </a:buClr>
              <a:buSzTx/>
              <a:buFontTx/>
              <a:buNone/>
              <a:tabLst/>
              <a:defRPr sz="1400" i="0" baseline="0">
                <a:solidFill>
                  <a:schemeClr val="bg2">
                    <a:lumMod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Section description</a:t>
            </a:r>
          </a:p>
          <a:p>
            <a:pPr lvl="0"/>
            <a:r>
              <a:rPr lang="en-US" dirty="0"/>
              <a:t>Click to add text</a:t>
            </a:r>
          </a:p>
          <a:p>
            <a:pPr lvl="0"/>
            <a:r>
              <a:rPr lang="en-US" dirty="0" err="1"/>
              <a:t>verdana</a:t>
            </a:r>
            <a:r>
              <a:rPr lang="en-US" dirty="0"/>
              <a:t> 20pt</a:t>
            </a:r>
          </a:p>
        </p:txBody>
      </p:sp>
      <p:sp>
        <p:nvSpPr>
          <p:cNvPr id="7" name="Rectangle 6"/>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8"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9"/>
          </a:xfrm>
          <a:prstGeom prst="rect">
            <a:avLst/>
          </a:prstGeom>
          <a:noFill/>
          <a:ln w="9525">
            <a:noFill/>
            <a:miter lim="800000"/>
            <a:headEnd/>
            <a:tailEnd/>
          </a:ln>
        </p:spPr>
      </p:pic>
      <p:sp>
        <p:nvSpPr>
          <p:cNvPr id="9"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algn="l"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0"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51520" y="2420888"/>
            <a:ext cx="8676456" cy="291492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412776"/>
            <a:ext cx="8229600" cy="936625"/>
          </a:xfrm>
        </p:spPr>
        <p:txBody>
          <a:bodyPr/>
          <a:lstStyle>
            <a:lvl1pPr algn="ctr">
              <a:defRPr>
                <a:solidFill>
                  <a:schemeClr val="bg2">
                    <a:lumMod val="50000"/>
                  </a:schemeClr>
                </a:solidFill>
              </a:defRPr>
            </a:lvl1pPr>
          </a:lstStyle>
          <a:p>
            <a:r>
              <a:rPr lang="en-US"/>
              <a:t>Click to edit Master title style</a:t>
            </a:r>
            <a:endParaRPr lang="en-GB"/>
          </a:p>
        </p:txBody>
      </p:sp>
      <p:sp>
        <p:nvSpPr>
          <p:cNvPr id="3" name="Content Placeholder 2"/>
          <p:cNvSpPr>
            <a:spLocks noGrp="1"/>
          </p:cNvSpPr>
          <p:nvPr>
            <p:ph sz="half" idx="1"/>
          </p:nvPr>
        </p:nvSpPr>
        <p:spPr>
          <a:xfrm>
            <a:off x="457200" y="2564904"/>
            <a:ext cx="4038600" cy="3633788"/>
          </a:xfrm>
        </p:spPr>
        <p:txBody>
          <a:bodyPr/>
          <a:lstStyle>
            <a:lvl1pPr>
              <a:defRPr sz="2800">
                <a:solidFill>
                  <a:schemeClr val="bg2">
                    <a:lumMod val="50000"/>
                  </a:schemeClr>
                </a:solidFill>
              </a:defRPr>
            </a:lvl1pPr>
            <a:lvl2pPr>
              <a:defRPr sz="2400">
                <a:solidFill>
                  <a:schemeClr val="bg2">
                    <a:lumMod val="50000"/>
                  </a:schemeClr>
                </a:solidFill>
              </a:defRPr>
            </a:lvl2pPr>
            <a:lvl3pPr>
              <a:defRPr sz="2000">
                <a:solidFill>
                  <a:schemeClr val="bg2">
                    <a:lumMod val="50000"/>
                  </a:schemeClr>
                </a:solidFill>
              </a:defRPr>
            </a:lvl3pPr>
            <a:lvl4pPr>
              <a:defRPr sz="1800">
                <a:solidFill>
                  <a:schemeClr val="bg2">
                    <a:lumMod val="50000"/>
                  </a:schemeClr>
                </a:solidFill>
              </a:defRPr>
            </a:lvl4pPr>
            <a:lvl5pPr>
              <a:defRPr sz="1800">
                <a:solidFill>
                  <a:schemeClr val="bg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564904"/>
            <a:ext cx="4038600" cy="3633788"/>
          </a:xfrm>
        </p:spPr>
        <p:txBody>
          <a:bodyPr/>
          <a:lstStyle>
            <a:lvl1pPr>
              <a:defRPr sz="2800">
                <a:solidFill>
                  <a:schemeClr val="bg2">
                    <a:lumMod val="50000"/>
                  </a:schemeClr>
                </a:solidFill>
              </a:defRPr>
            </a:lvl1pPr>
            <a:lvl2pPr>
              <a:defRPr sz="2400">
                <a:solidFill>
                  <a:schemeClr val="bg2">
                    <a:lumMod val="50000"/>
                  </a:schemeClr>
                </a:solidFill>
              </a:defRPr>
            </a:lvl2pPr>
            <a:lvl3pPr>
              <a:defRPr sz="2000">
                <a:solidFill>
                  <a:schemeClr val="bg2">
                    <a:lumMod val="50000"/>
                  </a:schemeClr>
                </a:solidFill>
              </a:defRPr>
            </a:lvl3pPr>
            <a:lvl4pPr>
              <a:defRPr sz="1800">
                <a:solidFill>
                  <a:schemeClr val="bg2">
                    <a:lumMod val="50000"/>
                  </a:schemeClr>
                </a:solidFill>
              </a:defRPr>
            </a:lvl4pPr>
            <a:lvl5pPr>
              <a:defRPr sz="1800">
                <a:solidFill>
                  <a:schemeClr val="bg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9"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10"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1"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800"/>
            <a:ext cx="8229600" cy="1143000"/>
          </a:xfrm>
        </p:spPr>
        <p:txBody>
          <a:bodyPr/>
          <a:lstStyle>
            <a:lvl1pPr algn="ctr">
              <a:defRPr>
                <a:solidFill>
                  <a:schemeClr val="bg2">
                    <a:lumMod val="50000"/>
                  </a:schemeClr>
                </a:solidFill>
              </a:defRPr>
            </a:lvl1pPr>
          </a:lstStyle>
          <a:p>
            <a:r>
              <a:rPr lang="en-US"/>
              <a:t>Click to edit Master title style</a:t>
            </a:r>
            <a:endParaRPr lang="en-GB"/>
          </a:p>
        </p:txBody>
      </p:sp>
      <p:sp>
        <p:nvSpPr>
          <p:cNvPr id="3" name="Text Placeholder 2"/>
          <p:cNvSpPr>
            <a:spLocks noGrp="1"/>
          </p:cNvSpPr>
          <p:nvPr>
            <p:ph type="body" idx="1"/>
          </p:nvPr>
        </p:nvSpPr>
        <p:spPr>
          <a:xfrm>
            <a:off x="457200" y="2889275"/>
            <a:ext cx="4040188" cy="639762"/>
          </a:xfr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529037"/>
            <a:ext cx="4040188" cy="2478261"/>
          </a:xfrm>
        </p:spPr>
        <p:txBody>
          <a:bodyPr/>
          <a:lstStyle>
            <a:lvl1pPr>
              <a:defRPr sz="2400">
                <a:solidFill>
                  <a:schemeClr val="bg2">
                    <a:lumMod val="50000"/>
                  </a:schemeClr>
                </a:solidFill>
              </a:defRPr>
            </a:lvl1pPr>
            <a:lvl2pPr>
              <a:defRPr sz="2000">
                <a:solidFill>
                  <a:schemeClr val="bg2">
                    <a:lumMod val="50000"/>
                  </a:schemeClr>
                </a:solidFill>
              </a:defRPr>
            </a:lvl2pPr>
            <a:lvl3pPr>
              <a:defRPr sz="1800">
                <a:solidFill>
                  <a:schemeClr val="bg2">
                    <a:lumMod val="50000"/>
                  </a:schemeClr>
                </a:solidFill>
              </a:defRPr>
            </a:lvl3pPr>
            <a:lvl4pPr>
              <a:defRPr sz="1600">
                <a:solidFill>
                  <a:schemeClr val="bg2">
                    <a:lumMod val="50000"/>
                  </a:schemeClr>
                </a:solidFill>
              </a:defRPr>
            </a:lvl4pPr>
            <a:lvl5pPr>
              <a:defRPr sz="1600">
                <a:solidFill>
                  <a:schemeClr val="bg2">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2889275"/>
            <a:ext cx="4041775" cy="639762"/>
          </a:xfr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529037"/>
            <a:ext cx="4041775" cy="2478261"/>
          </a:xfrm>
        </p:spPr>
        <p:txBody>
          <a:bodyPr/>
          <a:lstStyle>
            <a:lvl1pPr>
              <a:defRPr sz="2400">
                <a:solidFill>
                  <a:schemeClr val="bg2">
                    <a:lumMod val="50000"/>
                  </a:schemeClr>
                </a:solidFill>
              </a:defRPr>
            </a:lvl1pPr>
            <a:lvl2pPr>
              <a:defRPr sz="2000">
                <a:solidFill>
                  <a:schemeClr val="bg2">
                    <a:lumMod val="50000"/>
                  </a:schemeClr>
                </a:solidFill>
              </a:defRPr>
            </a:lvl2pPr>
            <a:lvl3pPr>
              <a:defRPr sz="1800">
                <a:solidFill>
                  <a:schemeClr val="bg2">
                    <a:lumMod val="50000"/>
                  </a:schemeClr>
                </a:solidFill>
              </a:defRPr>
            </a:lvl3pPr>
            <a:lvl4pPr>
              <a:defRPr sz="1600">
                <a:solidFill>
                  <a:schemeClr val="bg2">
                    <a:lumMod val="50000"/>
                  </a:schemeClr>
                </a:solidFill>
              </a:defRPr>
            </a:lvl4pPr>
            <a:lvl5pPr>
              <a:defRPr sz="1600">
                <a:solidFill>
                  <a:schemeClr val="bg2">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Rectangle 9"/>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11"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12"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3"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313" y="1484784"/>
            <a:ext cx="8229600" cy="936625"/>
          </a:xfrm>
        </p:spPr>
        <p:txBody>
          <a:bodyPr/>
          <a:lstStyle>
            <a:lvl1pPr algn="ctr">
              <a:defRPr>
                <a:solidFill>
                  <a:schemeClr val="bg2">
                    <a:lumMod val="50000"/>
                  </a:schemeClr>
                </a:solidFill>
              </a:defRPr>
            </a:lvl1pPr>
          </a:lstStyle>
          <a:p>
            <a:r>
              <a:rPr lang="en-US"/>
              <a:t>Click to edit Master title style</a:t>
            </a:r>
            <a:endParaRPr lang="en-GB"/>
          </a:p>
        </p:txBody>
      </p:sp>
      <p:sp>
        <p:nvSpPr>
          <p:cNvPr id="6" name="Rectangle 5"/>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7"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8"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9"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7"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8"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9"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
        <p:nvSpPr>
          <p:cNvPr id="3" name="TextBox 2"/>
          <p:cNvSpPr txBox="1"/>
          <p:nvPr userDrawn="1"/>
        </p:nvSpPr>
        <p:spPr>
          <a:xfrm>
            <a:off x="-108520" y="1700808"/>
            <a:ext cx="9144000" cy="3770263"/>
          </a:xfrm>
          <a:prstGeom prst="rect">
            <a:avLst/>
          </a:prstGeom>
          <a:noFill/>
        </p:spPr>
        <p:txBody>
          <a:bodyPr wrap="square" rtlCol="0">
            <a:spAutoFit/>
          </a:bodyPr>
          <a:lstStyle/>
          <a:p>
            <a:pPr algn="ctr"/>
            <a:r>
              <a:rPr lang="fr-BE" sz="23900" b="1" spc="-300" dirty="0">
                <a:solidFill>
                  <a:srgbClr val="FDE7D7"/>
                </a:solidFill>
              </a:rPr>
              <a:t>BTSF</a:t>
            </a:r>
            <a:endParaRPr lang="en-GB" sz="23900" b="1" spc="-300" dirty="0" err="1">
              <a:solidFill>
                <a:srgbClr val="FDE7D7"/>
              </a:solidFill>
            </a:endParaRPr>
          </a:p>
        </p:txBody>
      </p:sp>
      <p:sp>
        <p:nvSpPr>
          <p:cNvPr id="5" name="Text Placeholder 4"/>
          <p:cNvSpPr>
            <a:spLocks noGrp="1"/>
          </p:cNvSpPr>
          <p:nvPr>
            <p:ph type="body" sz="quarter" idx="13" hasCustomPrompt="1"/>
          </p:nvPr>
        </p:nvSpPr>
        <p:spPr>
          <a:xfrm>
            <a:off x="395288" y="1628775"/>
            <a:ext cx="8640762" cy="4392613"/>
          </a:xfrm>
        </p:spPr>
        <p:txBody>
          <a:bodyPr/>
          <a:lstStyle>
            <a:lvl1pPr marL="0" indent="0" algn="l">
              <a:buNone/>
              <a:defRPr sz="1400">
                <a:solidFill>
                  <a:schemeClr val="bg2">
                    <a:lumMod val="50000"/>
                  </a:schemeClr>
                </a:solidFill>
                <a:latin typeface="+mj-lt"/>
              </a:defRPr>
            </a:lvl1pPr>
            <a:lvl2pPr marL="457200" indent="0" algn="l">
              <a:buNone/>
              <a:defRPr>
                <a:latin typeface="+mj-lt"/>
              </a:defRPr>
            </a:lvl2pPr>
            <a:lvl3pPr marL="914400" indent="0" algn="l">
              <a:buFont typeface="Arial" panose="020B0604020202020204" pitchFamily="34" charset="0"/>
              <a:buNone/>
              <a:defRPr>
                <a:latin typeface="+mj-lt"/>
              </a:defRPr>
            </a:lvl3pPr>
            <a:lvl4pPr marL="1371600" indent="0" algn="l">
              <a:buNone/>
              <a:defRPr>
                <a:latin typeface="+mj-lt"/>
              </a:defRPr>
            </a:lvl4pPr>
            <a:lvl5pPr marL="1828800" indent="0" algn="l">
              <a:buNone/>
              <a:defRPr>
                <a:latin typeface="+mj-lt"/>
              </a:defRPr>
            </a:lvl5pPr>
          </a:lstStyle>
          <a:p>
            <a:pPr lvl="0"/>
            <a:r>
              <a:rPr lang="en-US" dirty="0"/>
              <a:t>Click to edit add text</a:t>
            </a:r>
            <a:endParaRPr lang="en-GB" dirty="0"/>
          </a:p>
        </p:txBody>
      </p:sp>
    </p:spTree>
    <p:extLst>
      <p:ext uri="{BB962C8B-B14F-4D97-AF65-F5344CB8AC3E}">
        <p14:creationId xmlns:p14="http://schemas.microsoft.com/office/powerpoint/2010/main" xmlns="" val="1493433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a:t>Et dolor fragum</a:t>
            </a:r>
            <a:endParaRPr lang="en-GB"/>
          </a:p>
          <a:p>
            <a:pPr lvl="1"/>
            <a:r>
              <a:rPr lang="en-GB"/>
              <a:t>Et dolor fragum</a:t>
            </a:r>
          </a:p>
          <a:p>
            <a:pPr lvl="2"/>
            <a:r>
              <a:rPr lang="en-GB"/>
              <a:t>- Et dolor fragum</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72" r:id="rId3"/>
    <p:sldLayoutId id="2147483673" r:id="rId4"/>
    <p:sldLayoutId id="2147483662" r:id="rId5"/>
    <p:sldLayoutId id="2147483663" r:id="rId6"/>
    <p:sldLayoutId id="2147483664" r:id="rId7"/>
    <p:sldLayoutId id="2147483665" r:id="rId8"/>
    <p:sldLayoutId id="2147483674" r:id="rId9"/>
    <p:sldLayoutId id="2147483667" r:id="rId10"/>
    <p:sldLayoutId id="2147483668" r:id="rId11"/>
    <p:sldLayoutId id="2147483669" r:id="rId12"/>
    <p:sldLayoutId id="2147483670" r:id="rId13"/>
  </p:sldLayoutIdLst>
  <p:hf hdr="0" ftr="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348880"/>
            <a:ext cx="8229600" cy="377728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8" name="Rectangle 7"/>
          <p:cNvSpPr/>
          <p:nvPr/>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prstClr val="white"/>
              </a:solidFill>
            </a:endParaRPr>
          </a:p>
        </p:txBody>
      </p:sp>
      <p:pic>
        <p:nvPicPr>
          <p:cNvPr id="9" name="Picture 13" descr="logo_ce_quadri_en"/>
          <p:cNvPicPr>
            <a:picLocks noChangeAspect="1" noChangeArrowheads="1"/>
          </p:cNvPicPr>
          <p:nvPr/>
        </p:nvPicPr>
        <p:blipFill>
          <a:blip r:embed="rId16" cstate="print"/>
          <a:srcRect/>
          <a:stretch>
            <a:fillRect/>
          </a:stretch>
        </p:blipFill>
        <p:spPr bwMode="auto">
          <a:xfrm>
            <a:off x="3903663" y="215900"/>
            <a:ext cx="1590675" cy="1100138"/>
          </a:xfrm>
          <a:prstGeom prst="rect">
            <a:avLst/>
          </a:prstGeom>
          <a:noFill/>
          <a:ln w="9525">
            <a:noFill/>
            <a:miter lim="800000"/>
            <a:headEnd/>
            <a:tailEnd/>
          </a:ln>
        </p:spPr>
      </p:pic>
      <p:sp>
        <p:nvSpPr>
          <p:cNvPr id="11" name="Rectangle 6"/>
          <p:cNvSpPr txBox="1">
            <a:spLocks noChangeArrowheads="1"/>
          </p:cNvSpPr>
          <p:nvPr/>
        </p:nvSpPr>
        <p:spPr>
          <a:xfrm>
            <a:off x="8676456" y="5996013"/>
            <a:ext cx="485931" cy="241299"/>
          </a:xfrm>
          <a:prstGeom prst="rect">
            <a:avLst/>
          </a:prstGeom>
          <a:solidFill>
            <a:srgbClr val="F47B22"/>
          </a:solidFill>
        </p:spPr>
        <p:txBody>
          <a:bodyPr/>
          <a:lstStyle>
            <a:defPPr>
              <a:defRPr lang="en-US"/>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86133261-F426-4E3C-B2AF-F6E5B7E61F25}" type="slidenum">
              <a:rPr lang="en-GB" b="0" smtClean="0">
                <a:solidFill>
                  <a:prstClr val="white"/>
                </a:solidFill>
              </a:rPr>
              <a:pPr fontAlgn="auto">
                <a:spcBef>
                  <a:spcPts val="0"/>
                </a:spcBef>
                <a:spcAft>
                  <a:spcPts val="0"/>
                </a:spcAft>
                <a:defRPr/>
              </a:pPr>
              <a:t>‹#›</a:t>
            </a:fld>
            <a:endParaRPr lang="en-GB" b="0" dirty="0">
              <a:solidFill>
                <a:prstClr val="white"/>
              </a:solidFill>
            </a:endParaRPr>
          </a:p>
        </p:txBody>
      </p:sp>
      <p:sp>
        <p:nvSpPr>
          <p:cNvPr id="2" name="Title Placeholder 1"/>
          <p:cNvSpPr>
            <a:spLocks noGrp="1"/>
          </p:cNvSpPr>
          <p:nvPr>
            <p:ph type="title"/>
          </p:nvPr>
        </p:nvSpPr>
        <p:spPr>
          <a:xfrm>
            <a:off x="457200" y="1124744"/>
            <a:ext cx="8229600" cy="1143000"/>
          </a:xfrm>
          <a:prstGeom prst="rect">
            <a:avLst/>
          </a:prstGeom>
        </p:spPr>
        <p:txBody>
          <a:bodyPr vert="horz" lIns="91440" tIns="45720" rIns="91440" bIns="45720" rtlCol="0" anchor="ctr">
            <a:normAutofit/>
          </a:bodyPr>
          <a:lstStyle/>
          <a:p>
            <a:r>
              <a:rPr lang="en-US" smtClean="0"/>
              <a:t>Click to edit Master title style</a:t>
            </a:r>
            <a:endParaRPr lang="en-IE"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8B35A4F-7F3E-4248-9A0B-43B37A22C5CB}" type="datetimeFigureOut">
              <a:rPr lang="en-IE" b="0" smtClean="0">
                <a:solidFill>
                  <a:prstClr val="black">
                    <a:tint val="75000"/>
                  </a:prstClr>
                </a:solidFill>
                <a:latin typeface="Calibri"/>
              </a:rPr>
              <a:pPr fontAlgn="auto">
                <a:spcBef>
                  <a:spcPts val="0"/>
                </a:spcBef>
                <a:spcAft>
                  <a:spcPts val="0"/>
                </a:spcAft>
              </a:pPr>
              <a:t>13/12/2016</a:t>
            </a:fld>
            <a:endParaRPr lang="en-IE" b="0"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IE"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CDEFD9A-BD14-4D68-A8B4-AB5BD953B5DB}" type="slidenum">
              <a:rPr lang="en-IE" b="0" smtClean="0">
                <a:solidFill>
                  <a:prstClr val="black">
                    <a:tint val="75000"/>
                  </a:prstClr>
                </a:solidFill>
                <a:latin typeface="Calibri"/>
              </a:rPr>
              <a:pPr fontAlgn="auto">
                <a:spcBef>
                  <a:spcPts val="0"/>
                </a:spcBef>
                <a:spcAft>
                  <a:spcPts val="0"/>
                </a:spcAft>
              </a:pPr>
              <a:t>‹#›</a:t>
            </a:fld>
            <a:endParaRPr lang="en-IE" b="0" dirty="0">
              <a:solidFill>
                <a:prstClr val="black">
                  <a:tint val="75000"/>
                </a:prstClr>
              </a:solidFill>
              <a:latin typeface="Calibri"/>
            </a:endParaRPr>
          </a:p>
        </p:txBody>
      </p:sp>
      <p:sp>
        <p:nvSpPr>
          <p:cNvPr id="12" name="Rectangle 11"/>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fontAlgn="auto">
              <a:spcBef>
                <a:spcPts val="0"/>
              </a:spcBef>
              <a:spcAft>
                <a:spcPts val="0"/>
              </a:spcAft>
              <a:defRPr/>
            </a:pPr>
            <a:r>
              <a:rPr lang="fr-BE" sz="450" b="0" i="1" dirty="0" smtClean="0">
                <a:solidFill>
                  <a:prstClr val="white"/>
                </a:solidFill>
              </a:rPr>
              <a:t>Consumers, Health, Agriculture and Food </a:t>
            </a:r>
          </a:p>
          <a:p>
            <a:pPr defTabSz="457200" fontAlgn="auto">
              <a:spcBef>
                <a:spcPts val="0"/>
              </a:spcBef>
              <a:spcAft>
                <a:spcPts val="0"/>
              </a:spcAft>
              <a:defRPr/>
            </a:pPr>
            <a:r>
              <a:rPr lang="fr-BE" sz="450" b="0" i="1" dirty="0" smtClean="0">
                <a:solidFill>
                  <a:prstClr val="white"/>
                </a:solidFill>
              </a:rPr>
              <a:t>Executive Agency</a:t>
            </a:r>
            <a:endParaRPr lang="fr-BE" sz="450" b="0" i="1" dirty="0">
              <a:solidFill>
                <a:prstClr val="white"/>
              </a:solidFill>
            </a:endParaRPr>
          </a:p>
        </p:txBody>
      </p:sp>
    </p:spTree>
    <p:extLst>
      <p:ext uri="{BB962C8B-B14F-4D97-AF65-F5344CB8AC3E}">
        <p14:creationId xmlns:p14="http://schemas.microsoft.com/office/powerpoint/2010/main" xmlns="" val="297748236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504" y="1412776"/>
            <a:ext cx="8207896" cy="2232248"/>
          </a:xfrm>
        </p:spPr>
        <p:txBody>
          <a:bodyPr/>
          <a:lstStyle/>
          <a:p>
            <a:pPr algn="r"/>
            <a:r>
              <a:rPr lang="fr-BE" sz="3600" dirty="0" err="1">
                <a:solidFill>
                  <a:srgbClr val="F47B22"/>
                </a:solidFill>
              </a:rPr>
              <a:t>B</a:t>
            </a:r>
            <a:r>
              <a:rPr lang="fr-BE" sz="3600" dirty="0" err="1"/>
              <a:t>etter</a:t>
            </a:r>
            <a:r>
              <a:rPr lang="fr-BE" sz="3600" dirty="0"/>
              <a:t> </a:t>
            </a:r>
            <a:r>
              <a:rPr lang="fr-BE" sz="3600" dirty="0">
                <a:solidFill>
                  <a:srgbClr val="F47B22"/>
                </a:solidFill>
              </a:rPr>
              <a:t>T</a:t>
            </a:r>
            <a:r>
              <a:rPr lang="fr-BE" sz="3600" dirty="0"/>
              <a:t>raining for </a:t>
            </a:r>
            <a:r>
              <a:rPr lang="fr-BE" sz="3600" dirty="0" err="1">
                <a:solidFill>
                  <a:srgbClr val="F47B22"/>
                </a:solidFill>
              </a:rPr>
              <a:t>S</a:t>
            </a:r>
            <a:r>
              <a:rPr lang="fr-BE" sz="3600" dirty="0" err="1"/>
              <a:t>afer</a:t>
            </a:r>
            <a:r>
              <a:rPr lang="fr-BE" sz="3600" dirty="0"/>
              <a:t> </a:t>
            </a:r>
            <a:r>
              <a:rPr lang="fr-BE" sz="3600" dirty="0">
                <a:solidFill>
                  <a:srgbClr val="F47B22"/>
                </a:solidFill>
              </a:rPr>
              <a:t>F</a:t>
            </a:r>
            <a:r>
              <a:rPr lang="fr-BE" sz="3600" dirty="0"/>
              <a:t>ood</a:t>
            </a:r>
            <a:br>
              <a:rPr lang="fr-BE" sz="3600" dirty="0"/>
            </a:br>
            <a:r>
              <a:rPr lang="fr-BE" b="0" i="1" dirty="0"/>
              <a:t>Initiative</a:t>
            </a:r>
            <a:endParaRPr lang="en-GB" b="0" i="1" dirty="0"/>
          </a:p>
        </p:txBody>
      </p:sp>
      <p:sp>
        <p:nvSpPr>
          <p:cNvPr id="8" name="Text Placeholder 7"/>
          <p:cNvSpPr>
            <a:spLocks noGrp="1"/>
          </p:cNvSpPr>
          <p:nvPr>
            <p:ph type="body" sz="quarter" idx="12"/>
          </p:nvPr>
        </p:nvSpPr>
        <p:spPr>
          <a:xfrm>
            <a:off x="0" y="3212976"/>
            <a:ext cx="4320853" cy="431800"/>
          </a:xfrm>
        </p:spPr>
        <p:txBody>
          <a:bodyPr/>
          <a:lstStyle/>
          <a:p>
            <a:pPr algn="ctr"/>
            <a:r>
              <a:rPr lang="en-GB" sz="2400" dirty="0"/>
              <a:t>ASF in wild boar: practical management </a:t>
            </a:r>
            <a:endParaRPr lang="en-GB" sz="2400" dirty="0" smtClean="0"/>
          </a:p>
          <a:p>
            <a:pPr algn="ctr"/>
            <a:endParaRPr lang="en-GB" dirty="0"/>
          </a:p>
          <a:p>
            <a:pPr algn="ctr"/>
            <a:r>
              <a:rPr lang="pl-PL" dirty="0" smtClean="0"/>
              <a:t>Tomasz Podgórski</a:t>
            </a:r>
            <a:endParaRPr lang="en-GB" dirty="0"/>
          </a:p>
          <a:p>
            <a:pPr algn="ctr"/>
            <a:endParaRPr lang="en-GB" dirty="0"/>
          </a:p>
        </p:txBody>
      </p:sp>
      <p:sp>
        <p:nvSpPr>
          <p:cNvPr id="9" name="Text Placeholder 8"/>
          <p:cNvSpPr>
            <a:spLocks noGrp="1"/>
          </p:cNvSpPr>
          <p:nvPr>
            <p:ph type="body" sz="quarter" idx="13"/>
          </p:nvPr>
        </p:nvSpPr>
        <p:spPr>
          <a:xfrm>
            <a:off x="4716016" y="3284984"/>
            <a:ext cx="3979862" cy="1657350"/>
          </a:xfrm>
        </p:spPr>
        <p:txBody>
          <a:bodyPr/>
          <a:lstStyle/>
          <a:p>
            <a:r>
              <a:rPr lang="fr-BE" dirty="0" err="1"/>
              <a:t>BTSF</a:t>
            </a:r>
            <a:endParaRPr lang="en-GB" dirty="0"/>
          </a:p>
        </p:txBody>
      </p:sp>
      <p:sp>
        <p:nvSpPr>
          <p:cNvPr id="10" name="Text Placeholder 9"/>
          <p:cNvSpPr>
            <a:spLocks noGrp="1"/>
          </p:cNvSpPr>
          <p:nvPr>
            <p:ph type="body" sz="quarter" idx="14"/>
          </p:nvPr>
        </p:nvSpPr>
        <p:spPr>
          <a:xfrm>
            <a:off x="251520" y="4941888"/>
            <a:ext cx="3960564" cy="1223416"/>
          </a:xfrm>
        </p:spPr>
        <p:txBody>
          <a:bodyPr/>
          <a:lstStyle/>
          <a:p>
            <a:pPr algn="r"/>
            <a:r>
              <a:rPr lang="en-US" altLang="it-IT" sz="800" dirty="0">
                <a:solidFill>
                  <a:schemeClr val="tx1"/>
                </a:solidFill>
              </a:rPr>
              <a:t>This presentation is delivered under contract with the Consumers, Health, Agriculture and Food Executive Agency (http://ec.europa.eu/chafea). The content of this presentation is the sole responsibility of Opera </a:t>
            </a:r>
            <a:r>
              <a:rPr lang="en-US" altLang="it-IT" sz="800" dirty="0" err="1">
                <a:solidFill>
                  <a:schemeClr val="tx1"/>
                </a:solidFill>
              </a:rPr>
              <a:t>S.u.r.l</a:t>
            </a:r>
            <a:r>
              <a:rPr lang="en-US" altLang="it-IT" sz="800" dirty="0">
                <a:solidFill>
                  <a:schemeClr val="tx1"/>
                </a:solidFill>
              </a:rPr>
              <a:t>., the </a:t>
            </a:r>
            <a:r>
              <a:rPr lang="it-IT" altLang="it-IT" sz="800" dirty="0">
                <a:solidFill>
                  <a:schemeClr val="tx1"/>
                </a:solidFill>
              </a:rPr>
              <a:t>Istituto Zooprofilattico Sperimentale Lombardia e Emilia Romagna</a:t>
            </a:r>
            <a:r>
              <a:rPr lang="en-US" altLang="it-IT" sz="800" dirty="0">
                <a:solidFill>
                  <a:schemeClr val="tx1"/>
                </a:solidFill>
              </a:rPr>
              <a:t> and the State Food and Veterinary Service of Latvia and it can in no way be taken to reflect the views of the Consumers, Health, Agriculture and Food Executive Agency or any other body of the European Union. The Consumers, Health, Agriculture and Food Executive Agency or any other body of the European Union will not be responsible under any circumstances for the contents of communication items prepared by the contractors. </a:t>
            </a:r>
          </a:p>
          <a:p>
            <a:pPr algn="r"/>
            <a:endParaRPr lang="en-GB" sz="800" dirty="0">
              <a:solidFill>
                <a:schemeClr val="tx1">
                  <a:lumMod val="75000"/>
                  <a:lumOff val="25000"/>
                </a:schemeClr>
              </a:solidFill>
            </a:endParaRPr>
          </a:p>
        </p:txBody>
      </p:sp>
      <p:pic>
        <p:nvPicPr>
          <p:cNvPr id="7" name="Picture 2"/>
          <p:cNvPicPr>
            <a:picLocks noChangeAspect="1" noChangeArrowheads="1"/>
          </p:cNvPicPr>
          <p:nvPr/>
        </p:nvPicPr>
        <p:blipFill>
          <a:blip r:embed="rId2" cstate="print">
            <a:extLst>
              <a:ext uri="{28A0092B-C50C-407E-A947-70E740481C1C}">
                <a14:useLocalDpi xmlns:lc="http://schemas.openxmlformats.org/drawingml/2006/lockedCanvas" xmlns="" xmlns:a14="http://schemas.microsoft.com/office/drawing/2010/main" val="0"/>
              </a:ext>
            </a:extLst>
          </a:blip>
          <a:srcRect/>
          <a:stretch>
            <a:fillRect/>
          </a:stretch>
        </p:blipFill>
        <p:spPr bwMode="auto">
          <a:xfrm>
            <a:off x="4932040" y="4869160"/>
            <a:ext cx="3240360" cy="1421724"/>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82428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7"/>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2380871"/>
            <a:ext cx="8784987" cy="40693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olo 1"/>
          <p:cNvSpPr>
            <a:spLocks noGrp="1"/>
          </p:cNvSpPr>
          <p:nvPr>
            <p:ph type="title"/>
          </p:nvPr>
        </p:nvSpPr>
        <p:spPr>
          <a:xfrm>
            <a:off x="539552" y="1052736"/>
            <a:ext cx="8229600" cy="936625"/>
          </a:xfrm>
        </p:spPr>
        <p:txBody>
          <a:bodyPr/>
          <a:lstStyle/>
          <a:p>
            <a:r>
              <a:rPr lang="en-US" sz="3200" dirty="0" smtClean="0">
                <a:latin typeface="Calibri" panose="020F0502020204030204" pitchFamily="34" charset="0"/>
              </a:rPr>
              <a:t>Hunting methods</a:t>
            </a:r>
            <a:endParaRPr lang="en-US" sz="32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9</a:t>
            </a:fld>
            <a:endParaRPr lang="en-GB"/>
          </a:p>
        </p:txBody>
      </p:sp>
      <p:sp>
        <p:nvSpPr>
          <p:cNvPr id="4" name="TextBox 3"/>
          <p:cNvSpPr txBox="1"/>
          <p:nvPr/>
        </p:nvSpPr>
        <p:spPr>
          <a:xfrm>
            <a:off x="539552" y="1937140"/>
            <a:ext cx="8136904" cy="461665"/>
          </a:xfrm>
          <a:prstGeom prst="rect">
            <a:avLst/>
          </a:prstGeom>
          <a:noFill/>
        </p:spPr>
        <p:txBody>
          <a:bodyPr wrap="square" rtlCol="0">
            <a:spAutoFit/>
          </a:bodyPr>
          <a:lstStyle/>
          <a:p>
            <a:pPr algn="ctr"/>
            <a:r>
              <a:rPr lang="en-GB" sz="2400" dirty="0" smtClean="0">
                <a:solidFill>
                  <a:schemeClr val="accent2">
                    <a:lumMod val="50000"/>
                  </a:schemeClr>
                </a:solidFill>
                <a:latin typeface="Calibri" panose="020F0502020204030204" pitchFamily="34" charset="0"/>
              </a:rPr>
              <a:t>Driven hunt</a:t>
            </a:r>
            <a:endParaRPr lang="lt-LT" sz="2400" dirty="0" err="1" smtClean="0">
              <a:solidFill>
                <a:schemeClr val="accent2">
                  <a:lumMod val="50000"/>
                </a:schemeClr>
              </a:solidFill>
              <a:latin typeface="Calibri" panose="020F0502020204030204" pitchFamily="34" charset="0"/>
            </a:endParaRPr>
          </a:p>
        </p:txBody>
      </p:sp>
      <p:sp>
        <p:nvSpPr>
          <p:cNvPr id="5" name="AutoShape 2" descr="Vaizdo rezultatas pagal užklausą „medziokle v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grpSp>
        <p:nvGrpSpPr>
          <p:cNvPr id="7" name="Group 6"/>
          <p:cNvGrpSpPr/>
          <p:nvPr/>
        </p:nvGrpSpPr>
        <p:grpSpPr>
          <a:xfrm>
            <a:off x="0" y="4005064"/>
            <a:ext cx="8750560" cy="2891336"/>
            <a:chOff x="0" y="4434069"/>
            <a:chExt cx="8750560" cy="2462332"/>
          </a:xfrm>
        </p:grpSpPr>
        <p:pic>
          <p:nvPicPr>
            <p:cNvPr id="12290" name="Picture 2" descr="Vaizdo rezultatas pagal užklausą „driven hunt“"/>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0" y="4434069"/>
              <a:ext cx="3635896" cy="2423931"/>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Vaizdo rezultatas pagal užklausą „driven hunt“"/>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5534335" y="4484232"/>
              <a:ext cx="3216225" cy="241216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3082805" y="4707136"/>
              <a:ext cx="2619375" cy="1743075"/>
            </a:xfrm>
            <a:prstGeom prst="rect">
              <a:avLst/>
            </a:prstGeom>
          </p:spPr>
        </p:pic>
      </p:grpSp>
    </p:spTree>
    <p:extLst>
      <p:ext uri="{BB962C8B-B14F-4D97-AF65-F5344CB8AC3E}">
        <p14:creationId xmlns:p14="http://schemas.microsoft.com/office/powerpoint/2010/main" xmlns="" val="378210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052736"/>
            <a:ext cx="8229600" cy="936625"/>
          </a:xfrm>
        </p:spPr>
        <p:txBody>
          <a:bodyPr/>
          <a:lstStyle/>
          <a:p>
            <a:r>
              <a:rPr lang="en-US" sz="3200" dirty="0" smtClean="0">
                <a:latin typeface="Calibri" panose="020F0502020204030204" pitchFamily="34" charset="0"/>
              </a:rPr>
              <a:t>Hunting methods</a:t>
            </a:r>
            <a:endParaRPr lang="en-US" sz="32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10</a:t>
            </a:fld>
            <a:endParaRPr lang="en-GB"/>
          </a:p>
        </p:txBody>
      </p:sp>
      <p:sp>
        <p:nvSpPr>
          <p:cNvPr id="4" name="TextBox 3"/>
          <p:cNvSpPr txBox="1"/>
          <p:nvPr/>
        </p:nvSpPr>
        <p:spPr>
          <a:xfrm>
            <a:off x="539552" y="1937140"/>
            <a:ext cx="8136904" cy="461665"/>
          </a:xfrm>
          <a:prstGeom prst="rect">
            <a:avLst/>
          </a:prstGeom>
          <a:noFill/>
        </p:spPr>
        <p:txBody>
          <a:bodyPr wrap="square" rtlCol="0">
            <a:spAutoFit/>
          </a:bodyPr>
          <a:lstStyle/>
          <a:p>
            <a:pPr algn="ctr"/>
            <a:r>
              <a:rPr lang="en-GB" sz="2400" dirty="0" smtClean="0">
                <a:solidFill>
                  <a:schemeClr val="accent2">
                    <a:lumMod val="50000"/>
                  </a:schemeClr>
                </a:solidFill>
                <a:latin typeface="Calibri" panose="020F0502020204030204" pitchFamily="34" charset="0"/>
              </a:rPr>
              <a:t>Solo hunt</a:t>
            </a:r>
            <a:endParaRPr lang="lt-LT" sz="2400" dirty="0" err="1" smtClean="0">
              <a:solidFill>
                <a:schemeClr val="accent2">
                  <a:lumMod val="50000"/>
                </a:schemeClr>
              </a:solidFill>
              <a:latin typeface="Calibri" panose="020F0502020204030204" pitchFamily="34" charset="0"/>
            </a:endParaRPr>
          </a:p>
        </p:txBody>
      </p:sp>
      <p:sp>
        <p:nvSpPr>
          <p:cNvPr id="5" name="AutoShape 2" descr="Vaizdo rezultatas pagal užklausą „medziokle va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pic>
        <p:nvPicPr>
          <p:cNvPr id="8" name="Picture 7"/>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26595" y="2780928"/>
            <a:ext cx="2668023" cy="4077072"/>
          </a:xfrm>
          <a:prstGeom prst="rect">
            <a:avLst/>
          </a:prstGeom>
        </p:spPr>
      </p:pic>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3203846" y="2852936"/>
            <a:ext cx="2636809" cy="39330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39" name="Picture 3"/>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6397885" y="2770262"/>
            <a:ext cx="2442161" cy="40877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46796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936625"/>
          </a:xfrm>
        </p:spPr>
        <p:txBody>
          <a:bodyPr/>
          <a:lstStyle/>
          <a:p>
            <a:r>
              <a:rPr lang="en-US" sz="3200" dirty="0" smtClean="0">
                <a:solidFill>
                  <a:schemeClr val="accent2">
                    <a:lumMod val="50000"/>
                  </a:schemeClr>
                </a:solidFill>
                <a:latin typeface="Calibri" panose="020F0502020204030204" pitchFamily="34" charset="0"/>
              </a:rPr>
              <a:t>Surveillance </a:t>
            </a:r>
            <a:r>
              <a:rPr lang="en-US" sz="3200" dirty="0">
                <a:solidFill>
                  <a:schemeClr val="accent2">
                    <a:lumMod val="50000"/>
                  </a:schemeClr>
                </a:solidFill>
                <a:latin typeface="Calibri" panose="020F0502020204030204" pitchFamily="34" charset="0"/>
              </a:rPr>
              <a:t>in the infected area</a:t>
            </a:r>
            <a:endParaRPr lang="lt-LT" sz="3200" dirty="0">
              <a:solidFill>
                <a:schemeClr val="accent2">
                  <a:lumMod val="50000"/>
                </a:schemeClr>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solidFill>
                  <a:schemeClr val="accent2">
                    <a:lumMod val="50000"/>
                  </a:schemeClr>
                </a:solidFill>
              </a:rPr>
              <a:pPr>
                <a:defRPr/>
              </a:pPr>
              <a:t>11</a:t>
            </a:fld>
            <a:endParaRPr lang="en-GB">
              <a:solidFill>
                <a:schemeClr val="accent2">
                  <a:lumMod val="50000"/>
                </a:schemeClr>
              </a:solidFill>
            </a:endParaRPr>
          </a:p>
        </p:txBody>
      </p:sp>
      <p:sp>
        <p:nvSpPr>
          <p:cNvPr id="4" name="TextBox 3"/>
          <p:cNvSpPr txBox="1"/>
          <p:nvPr/>
        </p:nvSpPr>
        <p:spPr>
          <a:xfrm>
            <a:off x="467544" y="2564904"/>
            <a:ext cx="8208912" cy="3785652"/>
          </a:xfrm>
          <a:prstGeom prst="rect">
            <a:avLst/>
          </a:prstGeom>
          <a:noFill/>
        </p:spPr>
        <p:txBody>
          <a:bodyPr wrap="square" rtlCol="0">
            <a:spAutoFit/>
          </a:bodyPr>
          <a:lstStyle/>
          <a:p>
            <a:pPr marL="342900" indent="-342900" algn="just">
              <a:buFont typeface="Courier New" panose="02070309020205020404" pitchFamily="49" charset="0"/>
              <a:buChar char="o"/>
            </a:pPr>
            <a:r>
              <a:rPr lang="en-US" sz="2400" b="0" dirty="0">
                <a:solidFill>
                  <a:schemeClr val="accent2">
                    <a:lumMod val="50000"/>
                  </a:schemeClr>
                </a:solidFill>
                <a:latin typeface="Calibri" panose="020F0502020204030204" pitchFamily="34" charset="0"/>
              </a:rPr>
              <a:t>Due to the characteristics of the disease, obvious clinical signs and high fatality rate, </a:t>
            </a:r>
            <a:r>
              <a:rPr lang="en-US" sz="2400" dirty="0">
                <a:solidFill>
                  <a:schemeClr val="accent2">
                    <a:lumMod val="50000"/>
                  </a:schemeClr>
                </a:solidFill>
                <a:latin typeface="Calibri" panose="020F0502020204030204" pitchFamily="34" charset="0"/>
              </a:rPr>
              <a:t>passive surveillance </a:t>
            </a:r>
            <a:r>
              <a:rPr lang="en-US" sz="2400" b="0" dirty="0">
                <a:solidFill>
                  <a:schemeClr val="accent2">
                    <a:lumMod val="50000"/>
                  </a:schemeClr>
                </a:solidFill>
                <a:latin typeface="Calibri" panose="020F0502020204030204" pitchFamily="34" charset="0"/>
              </a:rPr>
              <a:t>based on investigation of </a:t>
            </a:r>
            <a:r>
              <a:rPr lang="en-US" sz="2400" b="0" dirty="0" smtClean="0">
                <a:solidFill>
                  <a:schemeClr val="accent2">
                    <a:lumMod val="50000"/>
                  </a:schemeClr>
                </a:solidFill>
                <a:latin typeface="Calibri" panose="020F0502020204030204" pitchFamily="34" charset="0"/>
              </a:rPr>
              <a:t>wild boar found </a:t>
            </a:r>
            <a:r>
              <a:rPr lang="en-US" sz="2400" b="0" dirty="0">
                <a:solidFill>
                  <a:schemeClr val="accent2">
                    <a:lumMod val="50000"/>
                  </a:schemeClr>
                </a:solidFill>
                <a:latin typeface="Calibri" panose="020F0502020204030204" pitchFamily="34" charset="0"/>
              </a:rPr>
              <a:t>sick or dead plays a pivotal role in the early detection of </a:t>
            </a:r>
            <a:r>
              <a:rPr lang="en-US" sz="2400" b="0" dirty="0" smtClean="0">
                <a:solidFill>
                  <a:schemeClr val="accent2">
                    <a:lumMod val="50000"/>
                  </a:schemeClr>
                </a:solidFill>
                <a:latin typeface="Calibri" panose="020F0502020204030204" pitchFamily="34" charset="0"/>
              </a:rPr>
              <a:t>ASF!</a:t>
            </a:r>
          </a:p>
          <a:p>
            <a:pPr marL="342900" indent="-342900" algn="just">
              <a:buFont typeface="Courier New" panose="02070309020205020404" pitchFamily="49" charset="0"/>
              <a:buChar char="o"/>
            </a:pPr>
            <a:r>
              <a:rPr lang="en-US" sz="2400" dirty="0">
                <a:solidFill>
                  <a:schemeClr val="accent2">
                    <a:lumMod val="50000"/>
                  </a:schemeClr>
                </a:solidFill>
                <a:latin typeface="Calibri" panose="020F0502020204030204" pitchFamily="34" charset="0"/>
              </a:rPr>
              <a:t> In addition</a:t>
            </a:r>
            <a:r>
              <a:rPr lang="en-US" sz="2400" b="0" dirty="0">
                <a:solidFill>
                  <a:schemeClr val="accent2">
                    <a:lumMod val="50000"/>
                  </a:schemeClr>
                </a:solidFill>
                <a:latin typeface="Calibri" panose="020F0502020204030204" pitchFamily="34" charset="0"/>
              </a:rPr>
              <a:t>, given that a certain proportion </a:t>
            </a:r>
            <a:r>
              <a:rPr lang="en-US" sz="2400" b="0" dirty="0" smtClean="0">
                <a:solidFill>
                  <a:schemeClr val="accent2">
                    <a:lumMod val="50000"/>
                  </a:schemeClr>
                </a:solidFill>
                <a:latin typeface="Calibri" panose="020F0502020204030204" pitchFamily="34" charset="0"/>
              </a:rPr>
              <a:t>of wild boar may </a:t>
            </a:r>
            <a:r>
              <a:rPr lang="en-US" sz="2400" b="0" dirty="0">
                <a:solidFill>
                  <a:schemeClr val="accent2">
                    <a:lumMod val="50000"/>
                  </a:schemeClr>
                </a:solidFill>
                <a:latin typeface="Calibri" panose="020F0502020204030204" pitchFamily="34" charset="0"/>
              </a:rPr>
              <a:t>also survive the infection, </a:t>
            </a:r>
            <a:r>
              <a:rPr lang="en-US" sz="2400" dirty="0">
                <a:solidFill>
                  <a:schemeClr val="accent2">
                    <a:lumMod val="50000"/>
                  </a:schemeClr>
                </a:solidFill>
                <a:latin typeface="Calibri" panose="020F0502020204030204" pitchFamily="34" charset="0"/>
              </a:rPr>
              <a:t>active surveillance of shot animals </a:t>
            </a:r>
            <a:r>
              <a:rPr lang="en-US" sz="2400" b="0" dirty="0">
                <a:solidFill>
                  <a:schemeClr val="accent2">
                    <a:lumMod val="50000"/>
                  </a:schemeClr>
                </a:solidFill>
                <a:latin typeface="Calibri" panose="020F0502020204030204" pitchFamily="34" charset="0"/>
              </a:rPr>
              <a:t>may </a:t>
            </a:r>
            <a:r>
              <a:rPr lang="en-US" sz="2400" b="0" dirty="0" smtClean="0">
                <a:solidFill>
                  <a:schemeClr val="accent2">
                    <a:lumMod val="50000"/>
                  </a:schemeClr>
                </a:solidFill>
                <a:latin typeface="Calibri" panose="020F0502020204030204" pitchFamily="34" charset="0"/>
              </a:rPr>
              <a:t>also provide </a:t>
            </a:r>
            <a:r>
              <a:rPr lang="en-US" sz="2400" b="0" dirty="0">
                <a:solidFill>
                  <a:schemeClr val="accent2">
                    <a:lumMod val="50000"/>
                  </a:schemeClr>
                </a:solidFill>
                <a:latin typeface="Calibri" panose="020F0502020204030204" pitchFamily="34" charset="0"/>
              </a:rPr>
              <a:t>very valuable data on the evolution of the disease and guidance on </a:t>
            </a:r>
            <a:r>
              <a:rPr lang="en-US" sz="2400" b="0" dirty="0" smtClean="0">
                <a:solidFill>
                  <a:schemeClr val="accent2">
                    <a:lumMod val="50000"/>
                  </a:schemeClr>
                </a:solidFill>
                <a:latin typeface="Calibri" panose="020F0502020204030204" pitchFamily="34" charset="0"/>
              </a:rPr>
              <a:t>the assessment </a:t>
            </a:r>
            <a:r>
              <a:rPr lang="en-US" sz="2400" b="0" dirty="0">
                <a:solidFill>
                  <a:schemeClr val="accent2">
                    <a:lumMod val="50000"/>
                  </a:schemeClr>
                </a:solidFill>
                <a:latin typeface="Calibri" panose="020F0502020204030204" pitchFamily="34" charset="0"/>
              </a:rPr>
              <a:t>of the effectiveness of the disease control measures adopted in the area.</a:t>
            </a:r>
            <a:endParaRPr lang="en-US" sz="2400" b="0" dirty="0" smtClean="0">
              <a:solidFill>
                <a:schemeClr val="accent2">
                  <a:lumMod val="50000"/>
                </a:schemeClr>
              </a:solidFill>
              <a:latin typeface="Calibri" panose="020F0502020204030204" pitchFamily="34" charset="0"/>
            </a:endParaRPr>
          </a:p>
          <a:p>
            <a:pPr algn="just"/>
            <a:endParaRPr lang="lt-LT" sz="2400" b="0" dirty="0" err="1" smtClean="0">
              <a:solidFill>
                <a:schemeClr val="accent2">
                  <a:lumMod val="50000"/>
                </a:schemeClr>
              </a:solidFill>
              <a:latin typeface="Calibri" panose="020F0502020204030204" pitchFamily="34" charset="0"/>
            </a:endParaRPr>
          </a:p>
        </p:txBody>
      </p:sp>
    </p:spTree>
    <p:extLst>
      <p:ext uri="{BB962C8B-B14F-4D97-AF65-F5344CB8AC3E}">
        <p14:creationId xmlns:p14="http://schemas.microsoft.com/office/powerpoint/2010/main" xmlns="" val="4221345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492" y="1124744"/>
            <a:ext cx="8229600" cy="936625"/>
          </a:xfrm>
        </p:spPr>
        <p:txBody>
          <a:bodyPr/>
          <a:lstStyle/>
          <a:p>
            <a:r>
              <a:rPr lang="en-US" sz="3200" dirty="0">
                <a:solidFill>
                  <a:srgbClr val="002060"/>
                </a:solidFill>
                <a:latin typeface="Calibri" panose="020F0502020204030204" pitchFamily="34" charset="0"/>
              </a:rPr>
              <a:t>Surveillance in the infected area</a:t>
            </a:r>
            <a:endParaRPr lang="lt-LT" sz="3200" dirty="0"/>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12</a:t>
            </a:fld>
            <a:endParaRPr lang="en-GB"/>
          </a:p>
        </p:txBody>
      </p:sp>
      <p:sp>
        <p:nvSpPr>
          <p:cNvPr id="4" name="TextBox 3"/>
          <p:cNvSpPr txBox="1"/>
          <p:nvPr/>
        </p:nvSpPr>
        <p:spPr>
          <a:xfrm>
            <a:off x="285362" y="1988840"/>
            <a:ext cx="8391094" cy="4708981"/>
          </a:xfrm>
          <a:prstGeom prst="rect">
            <a:avLst/>
          </a:prstGeom>
          <a:noFill/>
        </p:spPr>
        <p:txBody>
          <a:bodyPr wrap="square" rtlCol="0">
            <a:spAutoFit/>
          </a:bodyPr>
          <a:lstStyle/>
          <a:p>
            <a:pPr marL="342900" indent="-342900" algn="just">
              <a:buFont typeface="Wingdings" panose="05000000000000000000" pitchFamily="2" charset="2"/>
              <a:buChar char="v"/>
            </a:pPr>
            <a:r>
              <a:rPr lang="en-US" sz="2000" b="0" dirty="0">
                <a:solidFill>
                  <a:schemeClr val="accent2">
                    <a:lumMod val="50000"/>
                  </a:schemeClr>
                </a:solidFill>
                <a:latin typeface="Calibri" panose="020F0502020204030204" pitchFamily="34" charset="0"/>
              </a:rPr>
              <a:t>The size of the target population to be sampled </a:t>
            </a:r>
            <a:r>
              <a:rPr lang="en-US" sz="2000" dirty="0">
                <a:solidFill>
                  <a:schemeClr val="accent2">
                    <a:lumMod val="50000"/>
                  </a:schemeClr>
                </a:solidFill>
                <a:latin typeface="Calibri" panose="020F0502020204030204" pitchFamily="34" charset="0"/>
              </a:rPr>
              <a:t>should be previously defined </a:t>
            </a:r>
            <a:r>
              <a:rPr lang="en-US" sz="2000" b="0" dirty="0">
                <a:solidFill>
                  <a:schemeClr val="accent2">
                    <a:lumMod val="50000"/>
                  </a:schemeClr>
                </a:solidFill>
                <a:latin typeface="Calibri" panose="020F0502020204030204" pitchFamily="34" charset="0"/>
              </a:rPr>
              <a:t>in order to establish the number of samples to be taken. </a:t>
            </a:r>
            <a:endParaRPr lang="en-US" sz="2000" b="0" dirty="0" smtClean="0">
              <a:solidFill>
                <a:schemeClr val="accent2">
                  <a:lumMod val="50000"/>
                </a:schemeClr>
              </a:solidFill>
              <a:latin typeface="Calibri" panose="020F0502020204030204" pitchFamily="34" charset="0"/>
            </a:endParaRPr>
          </a:p>
          <a:p>
            <a:pPr marL="342900" indent="-342900" algn="just">
              <a:buFont typeface="Wingdings" panose="05000000000000000000" pitchFamily="2" charset="2"/>
              <a:buChar char="v"/>
            </a:pPr>
            <a:r>
              <a:rPr lang="en-US" sz="2000" b="0" dirty="0" smtClean="0">
                <a:solidFill>
                  <a:schemeClr val="accent2">
                    <a:lumMod val="50000"/>
                  </a:schemeClr>
                </a:solidFill>
                <a:latin typeface="Calibri" panose="020F0502020204030204" pitchFamily="34" charset="0"/>
              </a:rPr>
              <a:t>Sample </a:t>
            </a:r>
            <a:r>
              <a:rPr lang="en-US" sz="2000" b="0" dirty="0">
                <a:solidFill>
                  <a:schemeClr val="accent2">
                    <a:lumMod val="50000"/>
                  </a:schemeClr>
                </a:solidFill>
                <a:latin typeface="Calibri" panose="020F0502020204030204" pitchFamily="34" charset="0"/>
              </a:rPr>
              <a:t>size must be established as a function </a:t>
            </a:r>
            <a:r>
              <a:rPr lang="en-US" sz="2000" u="sng" dirty="0">
                <a:solidFill>
                  <a:schemeClr val="accent2">
                    <a:lumMod val="50000"/>
                  </a:schemeClr>
                </a:solidFill>
                <a:latin typeface="Calibri" panose="020F0502020204030204" pitchFamily="34" charset="0"/>
              </a:rPr>
              <a:t>of the estimated number of living animals </a:t>
            </a:r>
            <a:r>
              <a:rPr lang="en-US" sz="2000" b="0" dirty="0">
                <a:solidFill>
                  <a:schemeClr val="accent2">
                    <a:lumMod val="50000"/>
                  </a:schemeClr>
                </a:solidFill>
                <a:latin typeface="Calibri" panose="020F0502020204030204" pitchFamily="34" charset="0"/>
              </a:rPr>
              <a:t>and not as a function of the number of animals shot. </a:t>
            </a:r>
            <a:endParaRPr lang="en-US" sz="2000" b="0" dirty="0" smtClean="0">
              <a:solidFill>
                <a:schemeClr val="accent2">
                  <a:lumMod val="50000"/>
                </a:schemeClr>
              </a:solidFill>
              <a:latin typeface="Calibri" panose="020F0502020204030204" pitchFamily="34" charset="0"/>
            </a:endParaRPr>
          </a:p>
          <a:p>
            <a:pPr marL="342900" indent="-342900" algn="just">
              <a:buFont typeface="Wingdings" panose="05000000000000000000" pitchFamily="2" charset="2"/>
              <a:buChar char="v"/>
            </a:pPr>
            <a:r>
              <a:rPr lang="en-US" sz="2000" b="0" dirty="0" smtClean="0">
                <a:solidFill>
                  <a:schemeClr val="accent2">
                    <a:lumMod val="50000"/>
                  </a:schemeClr>
                </a:solidFill>
                <a:latin typeface="Calibri" panose="020F0502020204030204" pitchFamily="34" charset="0"/>
              </a:rPr>
              <a:t>If </a:t>
            </a:r>
            <a:r>
              <a:rPr lang="en-US" sz="2000" b="0" dirty="0">
                <a:solidFill>
                  <a:schemeClr val="accent2">
                    <a:lumMod val="50000"/>
                  </a:schemeClr>
                </a:solidFill>
                <a:latin typeface="Calibri" panose="020F0502020204030204" pitchFamily="34" charset="0"/>
              </a:rPr>
              <a:t>data on population distribution, density and size are not available, the geographical area in which the sampling to be carried out must be identified taking into account the continuous presence of </a:t>
            </a:r>
            <a:r>
              <a:rPr lang="en-US" sz="2000" b="0" dirty="0" smtClean="0">
                <a:solidFill>
                  <a:schemeClr val="accent2">
                    <a:lumMod val="50000"/>
                  </a:schemeClr>
                </a:solidFill>
                <a:latin typeface="Calibri" panose="020F0502020204030204" pitchFamily="34" charset="0"/>
              </a:rPr>
              <a:t>wild boars and </a:t>
            </a:r>
            <a:r>
              <a:rPr lang="en-US" sz="2000" b="0" dirty="0">
                <a:solidFill>
                  <a:schemeClr val="accent2">
                    <a:lumMod val="50000"/>
                  </a:schemeClr>
                </a:solidFill>
                <a:latin typeface="Calibri" panose="020F0502020204030204" pitchFamily="34" charset="0"/>
              </a:rPr>
              <a:t>the presence of natural or artificial barriers that will efficiently prevent large and continuous movement of the animals. </a:t>
            </a:r>
            <a:endParaRPr lang="en-US" sz="2000" b="0" dirty="0" smtClean="0">
              <a:solidFill>
                <a:schemeClr val="accent2">
                  <a:lumMod val="50000"/>
                </a:schemeClr>
              </a:solidFill>
              <a:latin typeface="Calibri" panose="020F0502020204030204" pitchFamily="34" charset="0"/>
            </a:endParaRPr>
          </a:p>
          <a:p>
            <a:pPr marL="342900" indent="-342900" algn="just">
              <a:buFont typeface="Wingdings" panose="05000000000000000000" pitchFamily="2" charset="2"/>
              <a:buChar char="v"/>
            </a:pPr>
            <a:r>
              <a:rPr lang="en-US" sz="2000" b="0" dirty="0" smtClean="0">
                <a:solidFill>
                  <a:schemeClr val="accent2">
                    <a:lumMod val="50000"/>
                  </a:schemeClr>
                </a:solidFill>
                <a:latin typeface="Calibri" panose="020F0502020204030204" pitchFamily="34" charset="0"/>
              </a:rPr>
              <a:t>It </a:t>
            </a:r>
            <a:r>
              <a:rPr lang="en-US" sz="2000" b="0" dirty="0">
                <a:solidFill>
                  <a:schemeClr val="accent2">
                    <a:lumMod val="50000"/>
                  </a:schemeClr>
                </a:solidFill>
                <a:latin typeface="Calibri" panose="020F0502020204030204" pitchFamily="34" charset="0"/>
              </a:rPr>
              <a:t>is recommended to identify sampling geographical units of </a:t>
            </a:r>
            <a:r>
              <a:rPr lang="en-US" sz="2000" dirty="0">
                <a:solidFill>
                  <a:schemeClr val="accent2">
                    <a:lumMod val="50000"/>
                  </a:schemeClr>
                </a:solidFill>
                <a:latin typeface="Calibri" panose="020F0502020204030204" pitchFamily="34" charset="0"/>
              </a:rPr>
              <a:t>about 200 km2 , with a feral pigs population of about 400 to 1000 heads</a:t>
            </a:r>
            <a:r>
              <a:rPr lang="en-US" sz="2000" b="0" dirty="0">
                <a:solidFill>
                  <a:schemeClr val="accent2">
                    <a:lumMod val="50000"/>
                  </a:schemeClr>
                </a:solidFill>
                <a:latin typeface="Calibri" panose="020F0502020204030204" pitchFamily="34" charset="0"/>
              </a:rPr>
              <a:t>. </a:t>
            </a:r>
            <a:endParaRPr lang="en-US" sz="2000" b="0" dirty="0" smtClean="0">
              <a:solidFill>
                <a:schemeClr val="accent2">
                  <a:lumMod val="50000"/>
                </a:schemeClr>
              </a:solidFill>
              <a:latin typeface="Calibri" panose="020F0502020204030204" pitchFamily="34" charset="0"/>
            </a:endParaRPr>
          </a:p>
          <a:p>
            <a:pPr marL="342900" indent="-342900" algn="just">
              <a:buFont typeface="Wingdings" panose="05000000000000000000" pitchFamily="2" charset="2"/>
              <a:buChar char="v"/>
            </a:pPr>
            <a:r>
              <a:rPr lang="en-US" sz="2000" b="0" dirty="0" smtClean="0">
                <a:solidFill>
                  <a:schemeClr val="accent2">
                    <a:lumMod val="50000"/>
                  </a:schemeClr>
                </a:solidFill>
                <a:latin typeface="Calibri" panose="020F0502020204030204" pitchFamily="34" charset="0"/>
              </a:rPr>
              <a:t>The </a:t>
            </a:r>
            <a:r>
              <a:rPr lang="en-US" sz="2000" b="0" dirty="0">
                <a:solidFill>
                  <a:schemeClr val="accent2">
                    <a:lumMod val="50000"/>
                  </a:schemeClr>
                </a:solidFill>
                <a:latin typeface="Calibri" panose="020F0502020204030204" pitchFamily="34" charset="0"/>
              </a:rPr>
              <a:t>minimum number of feral pigs to be sampled within each defined sampling unit must allow for the detection of 5 % prevalence with 95 % confidence. For this purpose </a:t>
            </a:r>
            <a:r>
              <a:rPr lang="en-US" sz="2000" dirty="0">
                <a:solidFill>
                  <a:schemeClr val="accent2">
                    <a:lumMod val="50000"/>
                  </a:schemeClr>
                </a:solidFill>
                <a:latin typeface="Calibri" panose="020F0502020204030204" pitchFamily="34" charset="0"/>
              </a:rPr>
              <a:t>at least 56 animals </a:t>
            </a:r>
            <a:r>
              <a:rPr lang="en-US" sz="2000" b="0" dirty="0">
                <a:solidFill>
                  <a:schemeClr val="accent2">
                    <a:lumMod val="50000"/>
                  </a:schemeClr>
                </a:solidFill>
                <a:latin typeface="Calibri" panose="020F0502020204030204" pitchFamily="34" charset="0"/>
              </a:rPr>
              <a:t>must be sampled in each unit within a hunting season. </a:t>
            </a:r>
            <a:endParaRPr lang="lt-LT" sz="2000" b="0" dirty="0" err="1" smtClean="0">
              <a:solidFill>
                <a:schemeClr val="accent2">
                  <a:lumMod val="50000"/>
                </a:schemeClr>
              </a:solidFill>
              <a:latin typeface="Calibri" panose="020F0502020204030204" pitchFamily="34" charset="0"/>
            </a:endParaRPr>
          </a:p>
        </p:txBody>
      </p:sp>
    </p:spTree>
    <p:extLst>
      <p:ext uri="{BB962C8B-B14F-4D97-AF65-F5344CB8AC3E}">
        <p14:creationId xmlns:p14="http://schemas.microsoft.com/office/powerpoint/2010/main" xmlns="" val="2031491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1124744"/>
            <a:ext cx="8229600" cy="936625"/>
          </a:xfrm>
        </p:spPr>
        <p:txBody>
          <a:bodyPr/>
          <a:lstStyle/>
          <a:p>
            <a:r>
              <a:rPr lang="en-US" sz="3200" dirty="0">
                <a:solidFill>
                  <a:srgbClr val="002060"/>
                </a:solidFill>
                <a:latin typeface="Calibri" panose="020F0502020204030204" pitchFamily="34" charset="0"/>
              </a:rPr>
              <a:t>Surveillance in the infected area</a:t>
            </a:r>
            <a:endParaRPr lang="lt-LT" sz="3200" dirty="0"/>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13</a:t>
            </a:fld>
            <a:endParaRPr lang="en-GB"/>
          </a:p>
        </p:txBody>
      </p:sp>
      <p:sp>
        <p:nvSpPr>
          <p:cNvPr id="4" name="TextBox 3"/>
          <p:cNvSpPr txBox="1"/>
          <p:nvPr/>
        </p:nvSpPr>
        <p:spPr>
          <a:xfrm>
            <a:off x="394678" y="2025908"/>
            <a:ext cx="5041417" cy="4832092"/>
          </a:xfrm>
          <a:prstGeom prst="rect">
            <a:avLst/>
          </a:prstGeom>
          <a:noFill/>
        </p:spPr>
        <p:txBody>
          <a:bodyPr wrap="square" rtlCol="0">
            <a:spAutoFit/>
          </a:bodyPr>
          <a:lstStyle/>
          <a:p>
            <a:pPr algn="just"/>
            <a:r>
              <a:rPr lang="en-US" sz="2700" b="0" dirty="0">
                <a:solidFill>
                  <a:schemeClr val="accent2">
                    <a:lumMod val="50000"/>
                  </a:schemeClr>
                </a:solidFill>
                <a:latin typeface="Calibri" panose="020F0502020204030204" pitchFamily="34" charset="0"/>
              </a:rPr>
              <a:t>Places at specified high risk for the introduction and spread of ASF, such as those where </a:t>
            </a:r>
            <a:r>
              <a:rPr lang="en-US" sz="2700" b="0" dirty="0" smtClean="0">
                <a:solidFill>
                  <a:schemeClr val="accent2">
                    <a:lumMod val="50000"/>
                  </a:schemeClr>
                </a:solidFill>
                <a:latin typeface="Calibri" panose="020F0502020204030204" pitchFamily="34" charset="0"/>
              </a:rPr>
              <a:t>wild boars are </a:t>
            </a:r>
            <a:r>
              <a:rPr lang="en-US" sz="2700" b="0" dirty="0">
                <a:solidFill>
                  <a:schemeClr val="accent2">
                    <a:lumMod val="50000"/>
                  </a:schemeClr>
                </a:solidFill>
                <a:latin typeface="Calibri" panose="020F0502020204030204" pitchFamily="34" charset="0"/>
              </a:rPr>
              <a:t>gathered by the hunters and inspected, should be kept under strict supervision of veterinarians and personnel well-trained in </a:t>
            </a:r>
            <a:r>
              <a:rPr lang="en-US" sz="2700" dirty="0" smtClean="0">
                <a:solidFill>
                  <a:schemeClr val="accent2">
                    <a:lumMod val="50000"/>
                  </a:schemeClr>
                </a:solidFill>
                <a:latin typeface="Calibri" panose="020F0502020204030204" pitchFamily="34" charset="0"/>
              </a:rPr>
              <a:t>recognizing </a:t>
            </a:r>
            <a:r>
              <a:rPr lang="en-US" sz="2700" dirty="0">
                <a:solidFill>
                  <a:schemeClr val="accent2">
                    <a:lumMod val="50000"/>
                  </a:schemeClr>
                </a:solidFill>
                <a:latin typeface="Calibri" panose="020F0502020204030204" pitchFamily="34" charset="0"/>
              </a:rPr>
              <a:t>the signs and lesions </a:t>
            </a:r>
            <a:r>
              <a:rPr lang="en-US" sz="2700" b="0" dirty="0">
                <a:solidFill>
                  <a:schemeClr val="accent2">
                    <a:lumMod val="50000"/>
                  </a:schemeClr>
                </a:solidFill>
                <a:latin typeface="Calibri" panose="020F0502020204030204" pitchFamily="34" charset="0"/>
              </a:rPr>
              <a:t>caused by the disease and on </a:t>
            </a:r>
            <a:r>
              <a:rPr lang="en-US" sz="2700" dirty="0">
                <a:solidFill>
                  <a:schemeClr val="accent2">
                    <a:lumMod val="50000"/>
                  </a:schemeClr>
                </a:solidFill>
                <a:latin typeface="Calibri" panose="020F0502020204030204" pitchFamily="34" charset="0"/>
              </a:rPr>
              <a:t>the measures to be adopted to avoid its spread.</a:t>
            </a:r>
            <a:endParaRPr lang="lt-LT" sz="2700" dirty="0" err="1" smtClean="0">
              <a:solidFill>
                <a:schemeClr val="accent2">
                  <a:lumMod val="50000"/>
                </a:schemeClr>
              </a:solidFill>
              <a:latin typeface="Calibri" panose="020F0502020204030204"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0112" y="2276872"/>
            <a:ext cx="3707904" cy="36771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48343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340768"/>
            <a:ext cx="8229600" cy="936625"/>
          </a:xfrm>
        </p:spPr>
        <p:txBody>
          <a:bodyPr/>
          <a:lstStyle/>
          <a:p>
            <a:r>
              <a:rPr lang="en-GB" sz="3200" dirty="0" smtClean="0">
                <a:solidFill>
                  <a:schemeClr val="accent2">
                    <a:lumMod val="50000"/>
                  </a:schemeClr>
                </a:solidFill>
                <a:latin typeface="Calibri" panose="020F0502020204030204" pitchFamily="34" charset="0"/>
              </a:rPr>
              <a:t>Disposal of carcasses</a:t>
            </a:r>
            <a:endParaRPr lang="en-GB" sz="3200" dirty="0">
              <a:solidFill>
                <a:schemeClr val="accent2">
                  <a:lumMod val="50000"/>
                </a:schemeClr>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14</a:t>
            </a:fld>
            <a:endParaRPr lang="en-GB"/>
          </a:p>
        </p:txBody>
      </p:sp>
      <p:sp>
        <p:nvSpPr>
          <p:cNvPr id="4" name="TextBox 3"/>
          <p:cNvSpPr txBox="1"/>
          <p:nvPr/>
        </p:nvSpPr>
        <p:spPr>
          <a:xfrm>
            <a:off x="539552" y="2276872"/>
            <a:ext cx="7776864" cy="1200329"/>
          </a:xfrm>
          <a:prstGeom prst="rect">
            <a:avLst/>
          </a:prstGeom>
          <a:noFill/>
        </p:spPr>
        <p:txBody>
          <a:bodyPr wrap="square" rtlCol="0">
            <a:spAutoFit/>
          </a:bodyPr>
          <a:lstStyle/>
          <a:p>
            <a:pPr algn="just"/>
            <a:r>
              <a:rPr lang="en-US" sz="2400" dirty="0">
                <a:solidFill>
                  <a:schemeClr val="accent2">
                    <a:lumMod val="50000"/>
                  </a:schemeClr>
                </a:solidFill>
                <a:latin typeface="Calibri" panose="020F0502020204030204" pitchFamily="34" charset="0"/>
              </a:rPr>
              <a:t>Carcasses of all domestic and </a:t>
            </a:r>
            <a:r>
              <a:rPr lang="en-US" sz="2400" dirty="0" smtClean="0">
                <a:solidFill>
                  <a:schemeClr val="accent2">
                    <a:lumMod val="50000"/>
                  </a:schemeClr>
                </a:solidFill>
                <a:latin typeface="Calibri" panose="020F0502020204030204" pitchFamily="34" charset="0"/>
              </a:rPr>
              <a:t>wild boars </a:t>
            </a:r>
            <a:r>
              <a:rPr lang="en-US" sz="2400" b="0" dirty="0" smtClean="0">
                <a:solidFill>
                  <a:schemeClr val="accent2">
                    <a:lumMod val="50000"/>
                  </a:schemeClr>
                </a:solidFill>
                <a:latin typeface="Calibri" panose="020F0502020204030204" pitchFamily="34" charset="0"/>
              </a:rPr>
              <a:t>found </a:t>
            </a:r>
            <a:r>
              <a:rPr lang="en-US" sz="2400" b="0" dirty="0">
                <a:solidFill>
                  <a:schemeClr val="accent2">
                    <a:lumMod val="50000"/>
                  </a:schemeClr>
                </a:solidFill>
                <a:latin typeface="Calibri" panose="020F0502020204030204" pitchFamily="34" charset="0"/>
              </a:rPr>
              <a:t>dead in the infected areas shall be processed </a:t>
            </a:r>
            <a:r>
              <a:rPr lang="en-US" sz="2400" u="sng" dirty="0">
                <a:solidFill>
                  <a:schemeClr val="accent2">
                    <a:lumMod val="50000"/>
                  </a:schemeClr>
                </a:solidFill>
                <a:latin typeface="Calibri" panose="020F0502020204030204" pitchFamily="34" charset="0"/>
              </a:rPr>
              <a:t>under official supervision and </a:t>
            </a:r>
            <a:r>
              <a:rPr lang="en-US" sz="2400" u="sng" dirty="0" smtClean="0">
                <a:solidFill>
                  <a:schemeClr val="accent2">
                    <a:lumMod val="50000"/>
                  </a:schemeClr>
                </a:solidFill>
                <a:latin typeface="Calibri" panose="020F0502020204030204" pitchFamily="34" charset="0"/>
              </a:rPr>
              <a:t>tested</a:t>
            </a:r>
            <a:r>
              <a:rPr lang="en-US" sz="2400" u="sng" dirty="0">
                <a:solidFill>
                  <a:schemeClr val="accent2">
                    <a:lumMod val="50000"/>
                  </a:schemeClr>
                </a:solidFill>
                <a:latin typeface="Calibri" panose="020F0502020204030204" pitchFamily="34" charset="0"/>
              </a:rPr>
              <a:t>!</a:t>
            </a:r>
            <a:endParaRPr lang="lt-LT" sz="2400" u="sng" dirty="0" err="1" smtClean="0">
              <a:solidFill>
                <a:schemeClr val="accent2">
                  <a:lumMod val="50000"/>
                </a:schemeClr>
              </a:solidFill>
              <a:latin typeface="Calibri" panose="020F05020202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699030"/>
            <a:ext cx="4211960" cy="315897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30595" y="3699030"/>
            <a:ext cx="4211960" cy="3158970"/>
          </a:xfrm>
          <a:prstGeom prst="rect">
            <a:avLst/>
          </a:prstGeom>
        </p:spPr>
      </p:pic>
    </p:spTree>
    <p:extLst>
      <p:ext uri="{BB962C8B-B14F-4D97-AF65-F5344CB8AC3E}">
        <p14:creationId xmlns:p14="http://schemas.microsoft.com/office/powerpoint/2010/main" xmlns="" val="696751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56792"/>
            <a:ext cx="8229600" cy="936625"/>
          </a:xfrm>
        </p:spPr>
        <p:txBody>
          <a:bodyPr/>
          <a:lstStyle/>
          <a:p>
            <a:r>
              <a:rPr lang="en-US" sz="3200" dirty="0">
                <a:solidFill>
                  <a:srgbClr val="002060"/>
                </a:solidFill>
                <a:latin typeface="Calibri" panose="020F0502020204030204" pitchFamily="34" charset="0"/>
              </a:rPr>
              <a:t>SANCO/7112/2015 – Principles and criteria for geographically defining ASF </a:t>
            </a:r>
            <a:r>
              <a:rPr lang="en-US" sz="3200" dirty="0" smtClean="0">
                <a:solidFill>
                  <a:srgbClr val="002060"/>
                </a:solidFill>
                <a:latin typeface="Calibri" panose="020F0502020204030204" pitchFamily="34" charset="0"/>
              </a:rPr>
              <a:t>regionalization</a:t>
            </a:r>
            <a:r>
              <a:rPr lang="en-US" sz="3200" dirty="0">
                <a:solidFill>
                  <a:srgbClr val="002060"/>
                </a:solidFill>
                <a:latin typeface="Calibri" panose="020F0502020204030204" pitchFamily="34" charset="0"/>
              </a:rPr>
              <a:t/>
            </a:r>
            <a:br>
              <a:rPr lang="en-US" sz="3200" dirty="0">
                <a:solidFill>
                  <a:srgbClr val="002060"/>
                </a:solidFill>
                <a:latin typeface="Calibri" panose="020F0502020204030204" pitchFamily="34" charset="0"/>
              </a:rPr>
            </a:br>
            <a:endParaRPr lang="lt-LT" dirty="0">
              <a:solidFill>
                <a:srgbClr val="002060"/>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15</a:t>
            </a:fld>
            <a:endParaRPr lang="en-GB"/>
          </a:p>
        </p:txBody>
      </p:sp>
      <p:sp>
        <p:nvSpPr>
          <p:cNvPr id="6" name="TextBox 5"/>
          <p:cNvSpPr txBox="1"/>
          <p:nvPr/>
        </p:nvSpPr>
        <p:spPr>
          <a:xfrm>
            <a:off x="251520" y="2564904"/>
            <a:ext cx="8424936" cy="3816429"/>
          </a:xfrm>
          <a:prstGeom prst="rect">
            <a:avLst/>
          </a:prstGeom>
          <a:noFill/>
        </p:spPr>
        <p:txBody>
          <a:bodyPr wrap="square" rtlCol="0">
            <a:spAutoFit/>
          </a:bodyPr>
          <a:lstStyle/>
          <a:p>
            <a:pPr marL="342900" indent="-342900" algn="just">
              <a:buFont typeface="Wingdings" panose="05000000000000000000" pitchFamily="2" charset="2"/>
              <a:buChar char="§"/>
            </a:pPr>
            <a:r>
              <a:rPr lang="en-US" sz="2200" b="0" dirty="0" smtClean="0">
                <a:solidFill>
                  <a:srgbClr val="002060"/>
                </a:solidFill>
                <a:latin typeface="Calibri" panose="020F0502020204030204" pitchFamily="34" charset="0"/>
              </a:rPr>
              <a:t>the </a:t>
            </a:r>
            <a:r>
              <a:rPr lang="en-US" sz="2200" b="0" dirty="0">
                <a:solidFill>
                  <a:srgbClr val="002060"/>
                </a:solidFill>
                <a:latin typeface="Calibri" panose="020F0502020204030204" pitchFamily="34" charset="0"/>
              </a:rPr>
              <a:t>infection continued to spread slowly through the wild boar populations;</a:t>
            </a:r>
          </a:p>
          <a:p>
            <a:pPr marL="342900" indent="-342900" algn="just">
              <a:buFont typeface="Wingdings" panose="05000000000000000000" pitchFamily="2" charset="2"/>
              <a:buChar char="§"/>
            </a:pPr>
            <a:r>
              <a:rPr lang="en-US" sz="2200" b="0" dirty="0" smtClean="0">
                <a:solidFill>
                  <a:srgbClr val="002060"/>
                </a:solidFill>
                <a:latin typeface="Calibri" panose="020F0502020204030204" pitchFamily="34" charset="0"/>
              </a:rPr>
              <a:t>the </a:t>
            </a:r>
            <a:r>
              <a:rPr lang="en-US" sz="2200" b="0" dirty="0">
                <a:solidFill>
                  <a:srgbClr val="002060"/>
                </a:solidFill>
                <a:latin typeface="Calibri" panose="020F0502020204030204" pitchFamily="34" charset="0"/>
              </a:rPr>
              <a:t>spread of the disease in the wild boar populations seems to be </a:t>
            </a:r>
            <a:r>
              <a:rPr lang="en-US" sz="2200" b="0" dirty="0" smtClean="0">
                <a:solidFill>
                  <a:srgbClr val="002060"/>
                </a:solidFill>
                <a:latin typeface="Calibri" panose="020F0502020204030204" pitchFamily="34" charset="0"/>
              </a:rPr>
              <a:t>independent </a:t>
            </a:r>
            <a:r>
              <a:rPr lang="en-US" sz="2200" b="0" dirty="0">
                <a:solidFill>
                  <a:srgbClr val="002060"/>
                </a:solidFill>
                <a:latin typeface="Calibri" panose="020F0502020204030204" pitchFamily="34" charset="0"/>
              </a:rPr>
              <a:t>of the </a:t>
            </a:r>
            <a:r>
              <a:rPr lang="en-US" sz="2200" b="0" dirty="0" smtClean="0">
                <a:solidFill>
                  <a:srgbClr val="002060"/>
                </a:solidFill>
                <a:latin typeface="Calibri" panose="020F0502020204030204" pitchFamily="34" charset="0"/>
              </a:rPr>
              <a:t>density of </a:t>
            </a:r>
            <a:r>
              <a:rPr lang="en-US" sz="2200" b="0" dirty="0">
                <a:solidFill>
                  <a:srgbClr val="002060"/>
                </a:solidFill>
                <a:latin typeface="Calibri" panose="020F0502020204030204" pitchFamily="34" charset="0"/>
              </a:rPr>
              <a:t>the wild boar populations;</a:t>
            </a:r>
          </a:p>
          <a:p>
            <a:pPr marL="342900" indent="-342900" algn="just">
              <a:buFont typeface="Wingdings" panose="05000000000000000000" pitchFamily="2" charset="2"/>
              <a:buChar char="§"/>
            </a:pPr>
            <a:r>
              <a:rPr lang="en-US" sz="2200" b="0" dirty="0" smtClean="0">
                <a:solidFill>
                  <a:srgbClr val="002060"/>
                </a:solidFill>
                <a:latin typeface="Calibri" panose="020F0502020204030204" pitchFamily="34" charset="0"/>
              </a:rPr>
              <a:t>the </a:t>
            </a:r>
            <a:r>
              <a:rPr lang="en-US" sz="2200" b="0" dirty="0">
                <a:solidFill>
                  <a:srgbClr val="002060"/>
                </a:solidFill>
                <a:latin typeface="Calibri" panose="020F0502020204030204" pitchFamily="34" charset="0"/>
              </a:rPr>
              <a:t>introduction and transboundary spread of ASF occurs through wild boar sub-populations;</a:t>
            </a:r>
          </a:p>
          <a:p>
            <a:pPr marL="342900" indent="-342900" algn="just">
              <a:buFont typeface="Wingdings" panose="05000000000000000000" pitchFamily="2" charset="2"/>
              <a:buChar char="§"/>
            </a:pPr>
            <a:r>
              <a:rPr lang="en-US" sz="2200" b="0" dirty="0" smtClean="0">
                <a:solidFill>
                  <a:srgbClr val="002060"/>
                </a:solidFill>
                <a:latin typeface="Calibri" panose="020F0502020204030204" pitchFamily="34" charset="0"/>
              </a:rPr>
              <a:t>short-distance </a:t>
            </a:r>
            <a:r>
              <a:rPr lang="en-US" sz="2200" b="0" dirty="0">
                <a:solidFill>
                  <a:srgbClr val="002060"/>
                </a:solidFill>
                <a:latin typeface="Calibri" panose="020F0502020204030204" pitchFamily="34" charset="0"/>
              </a:rPr>
              <a:t>spread of ASF up to 50 km/year have been observed in the wild boar </a:t>
            </a:r>
            <a:r>
              <a:rPr lang="en-US" sz="2200" b="0" dirty="0" smtClean="0">
                <a:solidFill>
                  <a:srgbClr val="002060"/>
                </a:solidFill>
                <a:latin typeface="Calibri" panose="020F0502020204030204" pitchFamily="34" charset="0"/>
              </a:rPr>
              <a:t>population which </a:t>
            </a:r>
            <a:r>
              <a:rPr lang="en-US" sz="2200" b="0" dirty="0">
                <a:solidFill>
                  <a:srgbClr val="002060"/>
                </a:solidFill>
                <a:latin typeface="Calibri" panose="020F0502020204030204" pitchFamily="34" charset="0"/>
              </a:rPr>
              <a:t>can be attributed to direct contact between infected animals, whereas sudden </a:t>
            </a:r>
            <a:r>
              <a:rPr lang="en-US" sz="2200" b="0" dirty="0" smtClean="0">
                <a:solidFill>
                  <a:srgbClr val="002060"/>
                </a:solidFill>
                <a:latin typeface="Calibri" panose="020F0502020204030204" pitchFamily="34" charset="0"/>
              </a:rPr>
              <a:t>long distance spread </a:t>
            </a:r>
            <a:r>
              <a:rPr lang="en-US" sz="2200" b="0" dirty="0">
                <a:solidFill>
                  <a:srgbClr val="002060"/>
                </a:solidFill>
                <a:latin typeface="Calibri" panose="020F0502020204030204" pitchFamily="34" charset="0"/>
              </a:rPr>
              <a:t>obviously cannot be explained by direct contact between wild boar alone </a:t>
            </a:r>
            <a:r>
              <a:rPr lang="en-US" sz="2200" b="0" dirty="0" smtClean="0">
                <a:solidFill>
                  <a:srgbClr val="002060"/>
                </a:solidFill>
                <a:latin typeface="Calibri" panose="020F0502020204030204" pitchFamily="34" charset="0"/>
              </a:rPr>
              <a:t>and suggest </a:t>
            </a:r>
            <a:r>
              <a:rPr lang="en-US" sz="2200" b="0" dirty="0">
                <a:solidFill>
                  <a:srgbClr val="002060"/>
                </a:solidFill>
                <a:latin typeface="Calibri" panose="020F0502020204030204" pitchFamily="34" charset="0"/>
              </a:rPr>
              <a:t>the involvement of the human factor. </a:t>
            </a:r>
            <a:endParaRPr lang="lt-LT" sz="2200" b="0" dirty="0" err="1" smtClean="0">
              <a:solidFill>
                <a:srgbClr val="002060"/>
              </a:solidFill>
              <a:latin typeface="Calibri" panose="020F0502020204030204" pitchFamily="34" charset="0"/>
            </a:endParaRPr>
          </a:p>
        </p:txBody>
      </p:sp>
    </p:spTree>
    <p:extLst>
      <p:ext uri="{BB962C8B-B14F-4D97-AF65-F5344CB8AC3E}">
        <p14:creationId xmlns:p14="http://schemas.microsoft.com/office/powerpoint/2010/main" xmlns="" val="3841555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002060"/>
                </a:solidFill>
                <a:latin typeface="Calibri" panose="020F0502020204030204" pitchFamily="34" charset="0"/>
              </a:rPr>
              <a:t>SANCO/7112/2015 – Principles and criteria for geographically defining ASF regionalization</a:t>
            </a:r>
            <a:br>
              <a:rPr lang="en-US" sz="3200" dirty="0">
                <a:solidFill>
                  <a:srgbClr val="002060"/>
                </a:solidFill>
                <a:latin typeface="Calibri" panose="020F0502020204030204" pitchFamily="34" charset="0"/>
              </a:rPr>
            </a:br>
            <a:endParaRPr lang="lt-LT" sz="3200" dirty="0"/>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16</a:t>
            </a:fld>
            <a:endParaRPr lang="en-GB"/>
          </a:p>
        </p:txBody>
      </p:sp>
      <p:sp>
        <p:nvSpPr>
          <p:cNvPr id="4" name="TextBox 3"/>
          <p:cNvSpPr txBox="1"/>
          <p:nvPr/>
        </p:nvSpPr>
        <p:spPr>
          <a:xfrm>
            <a:off x="467544" y="2780928"/>
            <a:ext cx="8064896" cy="3046988"/>
          </a:xfrm>
          <a:prstGeom prst="rect">
            <a:avLst/>
          </a:prstGeom>
          <a:noFill/>
        </p:spPr>
        <p:txBody>
          <a:bodyPr wrap="square" rtlCol="0">
            <a:spAutoFit/>
          </a:bodyPr>
          <a:lstStyle/>
          <a:p>
            <a:pPr algn="just"/>
            <a:r>
              <a:rPr lang="en-US" sz="2400" dirty="0">
                <a:solidFill>
                  <a:srgbClr val="002060"/>
                </a:solidFill>
                <a:latin typeface="Calibri" panose="020F0502020204030204" pitchFamily="34" charset="0"/>
              </a:rPr>
              <a:t>The definition of the size and shape of any area should take into account at least the </a:t>
            </a:r>
            <a:r>
              <a:rPr lang="en-US" sz="2400" dirty="0" smtClean="0">
                <a:solidFill>
                  <a:srgbClr val="002060"/>
                </a:solidFill>
                <a:latin typeface="Calibri" panose="020F0502020204030204" pitchFamily="34" charset="0"/>
              </a:rPr>
              <a:t>following factors</a:t>
            </a:r>
            <a:r>
              <a:rPr lang="en-US" sz="2400" dirty="0">
                <a:solidFill>
                  <a:srgbClr val="002060"/>
                </a:solidFill>
                <a:latin typeface="Calibri" panose="020F0502020204030204" pitchFamily="34" charset="0"/>
              </a:rPr>
              <a:t>:</a:t>
            </a:r>
          </a:p>
          <a:p>
            <a:pPr algn="just"/>
            <a:r>
              <a:rPr lang="en-US" sz="2400" b="0" dirty="0">
                <a:solidFill>
                  <a:srgbClr val="002060"/>
                </a:solidFill>
                <a:latin typeface="Calibri" panose="020F0502020204030204" pitchFamily="34" charset="0"/>
              </a:rPr>
              <a:t>a) geographical aspects linked to the location of the outbreaks/wild boar cases;</a:t>
            </a:r>
          </a:p>
          <a:p>
            <a:pPr algn="just"/>
            <a:r>
              <a:rPr lang="en-US" sz="2400" b="0" dirty="0">
                <a:solidFill>
                  <a:srgbClr val="002060"/>
                </a:solidFill>
                <a:latin typeface="Calibri" panose="020F0502020204030204" pitchFamily="34" charset="0"/>
              </a:rPr>
              <a:t>b) ecological factors (e.g. water ways, forests) and the existence of natural and artificial barriers;</a:t>
            </a:r>
          </a:p>
          <a:p>
            <a:pPr algn="just"/>
            <a:r>
              <a:rPr lang="en-US" sz="2400" b="0" dirty="0">
                <a:solidFill>
                  <a:srgbClr val="002060"/>
                </a:solidFill>
                <a:latin typeface="Calibri" panose="020F0502020204030204" pitchFamily="34" charset="0"/>
              </a:rPr>
              <a:t>c) presence and distribution of wild boar;</a:t>
            </a:r>
          </a:p>
          <a:p>
            <a:pPr algn="just"/>
            <a:r>
              <a:rPr lang="en-US" sz="2400" b="0" dirty="0">
                <a:solidFill>
                  <a:srgbClr val="002060"/>
                </a:solidFill>
                <a:latin typeface="Calibri" panose="020F0502020204030204" pitchFamily="34" charset="0"/>
              </a:rPr>
              <a:t>d) epidemiology of the disease</a:t>
            </a:r>
            <a:r>
              <a:rPr lang="en-US" sz="2400" b="0" dirty="0" smtClean="0">
                <a:solidFill>
                  <a:srgbClr val="002060"/>
                </a:solidFill>
                <a:latin typeface="Calibri" panose="020F0502020204030204" pitchFamily="34" charset="0"/>
              </a:rPr>
              <a:t>;</a:t>
            </a:r>
            <a:endParaRPr lang="en-US" sz="2400" b="0" dirty="0">
              <a:solidFill>
                <a:srgbClr val="002060"/>
              </a:solidFill>
              <a:latin typeface="Calibri" panose="020F0502020204030204" pitchFamily="34" charset="0"/>
            </a:endParaRPr>
          </a:p>
        </p:txBody>
      </p:sp>
    </p:spTree>
    <p:extLst>
      <p:ext uri="{BB962C8B-B14F-4D97-AF65-F5344CB8AC3E}">
        <p14:creationId xmlns:p14="http://schemas.microsoft.com/office/powerpoint/2010/main" xmlns="" val="514005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002060"/>
                </a:solidFill>
                <a:latin typeface="Calibri" panose="020F0502020204030204" pitchFamily="34" charset="0"/>
              </a:rPr>
              <a:t>SANCO/7112/2015 – Principles and criteria for geographically defining ASF regionalization</a:t>
            </a:r>
            <a:br>
              <a:rPr lang="en-US" sz="3200" dirty="0">
                <a:solidFill>
                  <a:srgbClr val="002060"/>
                </a:solidFill>
                <a:latin typeface="Calibri" panose="020F0502020204030204" pitchFamily="34" charset="0"/>
              </a:rPr>
            </a:br>
            <a:endParaRPr lang="lt-LT" sz="3200" dirty="0"/>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17</a:t>
            </a:fld>
            <a:endParaRPr lang="en-GB"/>
          </a:p>
        </p:txBody>
      </p:sp>
      <p:sp>
        <p:nvSpPr>
          <p:cNvPr id="4" name="TextBox 3"/>
          <p:cNvSpPr txBox="1"/>
          <p:nvPr/>
        </p:nvSpPr>
        <p:spPr>
          <a:xfrm>
            <a:off x="395536" y="2708920"/>
            <a:ext cx="8136904" cy="3416320"/>
          </a:xfrm>
          <a:prstGeom prst="rect">
            <a:avLst/>
          </a:prstGeom>
          <a:noFill/>
        </p:spPr>
        <p:txBody>
          <a:bodyPr wrap="square" rtlCol="0">
            <a:spAutoFit/>
          </a:bodyPr>
          <a:lstStyle/>
          <a:p>
            <a:pPr algn="just"/>
            <a:r>
              <a:rPr lang="en-US" sz="2400" b="0" dirty="0">
                <a:solidFill>
                  <a:srgbClr val="002060"/>
                </a:solidFill>
                <a:latin typeface="Calibri" panose="020F0502020204030204" pitchFamily="34" charset="0"/>
              </a:rPr>
              <a:t>e) results of specific epidemiological studies;</a:t>
            </a:r>
          </a:p>
          <a:p>
            <a:pPr algn="just"/>
            <a:r>
              <a:rPr lang="en-US" sz="2400" b="0" dirty="0">
                <a:solidFill>
                  <a:srgbClr val="002060"/>
                </a:solidFill>
                <a:latin typeface="Calibri" panose="020F0502020204030204" pitchFamily="34" charset="0"/>
              </a:rPr>
              <a:t>f) historical experience gained on ASF spread;</a:t>
            </a:r>
          </a:p>
          <a:p>
            <a:pPr algn="just"/>
            <a:r>
              <a:rPr lang="en-US" sz="2400" b="0" dirty="0">
                <a:solidFill>
                  <a:srgbClr val="002060"/>
                </a:solidFill>
                <a:latin typeface="Calibri" panose="020F0502020204030204" pitchFamily="34" charset="0"/>
              </a:rPr>
              <a:t>g) administrative divisions, territorial continuity and enforceability of the control measures;</a:t>
            </a:r>
          </a:p>
          <a:p>
            <a:pPr algn="just"/>
            <a:r>
              <a:rPr lang="en-US" sz="2400" b="0" dirty="0">
                <a:solidFill>
                  <a:srgbClr val="002060"/>
                </a:solidFill>
                <a:latin typeface="Calibri" panose="020F0502020204030204" pitchFamily="34" charset="0"/>
              </a:rPr>
              <a:t>h) distribution of pig farms (non-commercial farms, commercial farms and outdoor farms) </a:t>
            </a:r>
            <a:r>
              <a:rPr lang="en-US" sz="2400" b="0" dirty="0" smtClean="0">
                <a:solidFill>
                  <a:srgbClr val="002060"/>
                </a:solidFill>
                <a:latin typeface="Calibri" panose="020F0502020204030204" pitchFamily="34" charset="0"/>
              </a:rPr>
              <a:t>and the </a:t>
            </a:r>
            <a:r>
              <a:rPr lang="en-US" sz="2400" b="0" dirty="0">
                <a:solidFill>
                  <a:srgbClr val="002060"/>
                </a:solidFill>
                <a:latin typeface="Calibri" panose="020F0502020204030204" pitchFamily="34" charset="0"/>
              </a:rPr>
              <a:t>existence of protection and surveillance zones (if any);</a:t>
            </a:r>
          </a:p>
          <a:p>
            <a:pPr algn="just"/>
            <a:r>
              <a:rPr lang="en-US" sz="2400" b="0" dirty="0" err="1">
                <a:solidFill>
                  <a:srgbClr val="002060"/>
                </a:solidFill>
                <a:latin typeface="Calibri" panose="020F0502020204030204" pitchFamily="34" charset="0"/>
              </a:rPr>
              <a:t>i</a:t>
            </a:r>
            <a:r>
              <a:rPr lang="en-US" sz="2400" b="0" dirty="0">
                <a:solidFill>
                  <a:srgbClr val="002060"/>
                </a:solidFill>
                <a:latin typeface="Calibri" panose="020F0502020204030204" pitchFamily="34" charset="0"/>
              </a:rPr>
              <a:t>) hunting practices and other wildlife management considerations. </a:t>
            </a:r>
          </a:p>
        </p:txBody>
      </p:sp>
    </p:spTree>
    <p:extLst>
      <p:ext uri="{BB962C8B-B14F-4D97-AF65-F5344CB8AC3E}">
        <p14:creationId xmlns:p14="http://schemas.microsoft.com/office/powerpoint/2010/main" xmlns="" val="1067987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18</a:t>
            </a:fld>
            <a:endParaRPr lang="en-GB"/>
          </a:p>
        </p:txBody>
      </p:sp>
      <p:sp>
        <p:nvSpPr>
          <p:cNvPr id="4" name="Titolo 1"/>
          <p:cNvSpPr>
            <a:spLocks noGrp="1"/>
          </p:cNvSpPr>
          <p:nvPr>
            <p:ph type="title"/>
          </p:nvPr>
        </p:nvSpPr>
        <p:spPr>
          <a:xfrm>
            <a:off x="467544" y="1052736"/>
            <a:ext cx="8229600" cy="936625"/>
          </a:xfrm>
        </p:spPr>
        <p:txBody>
          <a:bodyPr/>
          <a:lstStyle/>
          <a:p>
            <a:r>
              <a:rPr lang="en-US" sz="3200" dirty="0">
                <a:solidFill>
                  <a:schemeClr val="accent2">
                    <a:lumMod val="50000"/>
                  </a:schemeClr>
                </a:solidFill>
                <a:latin typeface="Calibri" panose="020F0502020204030204" pitchFamily="34" charset="0"/>
              </a:rPr>
              <a:t>ASF Strategy for Eastern Part of the EU </a:t>
            </a:r>
            <a:endParaRPr lang="lt-LT" sz="3200" dirty="0">
              <a:solidFill>
                <a:schemeClr val="accent2">
                  <a:lumMod val="50000"/>
                </a:schemeClr>
              </a:solidFill>
              <a:latin typeface="Calibri" panose="020F0502020204030204" pitchFamily="34" charset="0"/>
            </a:endParaRPr>
          </a:p>
        </p:txBody>
      </p:sp>
      <p:sp>
        <p:nvSpPr>
          <p:cNvPr id="6" name="TextBox 5"/>
          <p:cNvSpPr txBox="1"/>
          <p:nvPr/>
        </p:nvSpPr>
        <p:spPr>
          <a:xfrm>
            <a:off x="251520" y="2132856"/>
            <a:ext cx="8496944" cy="3970318"/>
          </a:xfrm>
          <a:prstGeom prst="rect">
            <a:avLst/>
          </a:prstGeom>
          <a:noFill/>
        </p:spPr>
        <p:txBody>
          <a:bodyPr wrap="square" rtlCol="0">
            <a:spAutoFit/>
          </a:bodyPr>
          <a:lstStyle/>
          <a:p>
            <a:pPr marL="342900" indent="-342900" algn="just">
              <a:buFont typeface="Wingdings" panose="05000000000000000000" pitchFamily="2" charset="2"/>
              <a:buChar char="Ø"/>
            </a:pPr>
            <a:r>
              <a:rPr lang="en-US" sz="2800" b="0" dirty="0" smtClean="0">
                <a:solidFill>
                  <a:schemeClr val="accent2">
                    <a:lumMod val="50000"/>
                  </a:schemeClr>
                </a:solidFill>
                <a:latin typeface="Calibri" panose="020F0502020204030204" pitchFamily="34" charset="0"/>
              </a:rPr>
              <a:t>Targeted </a:t>
            </a:r>
            <a:r>
              <a:rPr lang="en-US" sz="2800" b="0" dirty="0">
                <a:solidFill>
                  <a:schemeClr val="accent2">
                    <a:lumMod val="50000"/>
                  </a:schemeClr>
                </a:solidFill>
                <a:latin typeface="Calibri" panose="020F0502020204030204" pitchFamily="34" charset="0"/>
              </a:rPr>
              <a:t>hunting is encouraged in order to target adult and sub-adult females. </a:t>
            </a:r>
            <a:r>
              <a:rPr lang="en-US" sz="2800" b="0" dirty="0" smtClean="0">
                <a:solidFill>
                  <a:schemeClr val="accent2">
                    <a:lumMod val="50000"/>
                  </a:schemeClr>
                </a:solidFill>
                <a:latin typeface="Calibri" panose="020F0502020204030204" pitchFamily="34" charset="0"/>
              </a:rPr>
              <a:t>Based on </a:t>
            </a:r>
            <a:r>
              <a:rPr lang="en-US" sz="2800" b="0" dirty="0">
                <a:solidFill>
                  <a:schemeClr val="accent2">
                    <a:lumMod val="50000"/>
                  </a:schemeClr>
                </a:solidFill>
                <a:latin typeface="Calibri" panose="020F0502020204030204" pitchFamily="34" charset="0"/>
              </a:rPr>
              <a:t>recent experience from some Member States, reaching a wild boar density of </a:t>
            </a:r>
            <a:r>
              <a:rPr lang="en-US" sz="2800" b="0" dirty="0" smtClean="0">
                <a:solidFill>
                  <a:schemeClr val="accent2">
                    <a:lumMod val="50000"/>
                  </a:schemeClr>
                </a:solidFill>
                <a:latin typeface="Calibri" panose="020F0502020204030204" pitchFamily="34" charset="0"/>
              </a:rPr>
              <a:t>0,5 wild </a:t>
            </a:r>
            <a:r>
              <a:rPr lang="en-US" sz="2800" b="0" dirty="0">
                <a:solidFill>
                  <a:schemeClr val="accent2">
                    <a:lumMod val="50000"/>
                  </a:schemeClr>
                </a:solidFill>
                <a:latin typeface="Calibri" panose="020F0502020204030204" pitchFamily="34" charset="0"/>
              </a:rPr>
              <a:t>boar/km² or lower is expected to reduce the spread of ASF</a:t>
            </a:r>
            <a:r>
              <a:rPr lang="en-US" sz="2800" b="0" dirty="0" smtClean="0">
                <a:solidFill>
                  <a:schemeClr val="accent2">
                    <a:lumMod val="50000"/>
                  </a:schemeClr>
                </a:solidFill>
                <a:latin typeface="Calibri" panose="020F0502020204030204" pitchFamily="34" charset="0"/>
              </a:rPr>
              <a:t>.</a:t>
            </a:r>
          </a:p>
          <a:p>
            <a:pPr marL="342900" indent="-342900" algn="just">
              <a:buFont typeface="Wingdings" panose="05000000000000000000" pitchFamily="2" charset="2"/>
              <a:buChar char="Ø"/>
            </a:pPr>
            <a:endParaRPr lang="en-US" sz="2800" b="0" dirty="0">
              <a:solidFill>
                <a:schemeClr val="accent2">
                  <a:lumMod val="50000"/>
                </a:schemeClr>
              </a:solidFill>
              <a:latin typeface="Calibri" panose="020F0502020204030204" pitchFamily="34" charset="0"/>
            </a:endParaRPr>
          </a:p>
          <a:p>
            <a:pPr marL="342900" indent="-342900" algn="just">
              <a:buFont typeface="Wingdings" panose="05000000000000000000" pitchFamily="2" charset="2"/>
              <a:buChar char="Ø"/>
            </a:pPr>
            <a:r>
              <a:rPr lang="en-US" sz="2800" b="0" dirty="0" smtClean="0">
                <a:solidFill>
                  <a:schemeClr val="accent2">
                    <a:lumMod val="50000"/>
                  </a:schemeClr>
                </a:solidFill>
                <a:latin typeface="Calibri" panose="020F0502020204030204" pitchFamily="34" charset="0"/>
              </a:rPr>
              <a:t>The </a:t>
            </a:r>
            <a:r>
              <a:rPr lang="en-US" sz="2800" b="0" dirty="0">
                <a:solidFill>
                  <a:schemeClr val="accent2">
                    <a:lumMod val="50000"/>
                  </a:schemeClr>
                </a:solidFill>
                <a:latin typeface="Calibri" panose="020F0502020204030204" pitchFamily="34" charset="0"/>
              </a:rPr>
              <a:t>overall hunting bag should be balanced between male and females (50% each</a:t>
            </a:r>
            <a:r>
              <a:rPr lang="en-US" sz="2800" b="0" dirty="0" smtClean="0">
                <a:solidFill>
                  <a:schemeClr val="accent2">
                    <a:lumMod val="50000"/>
                  </a:schemeClr>
                </a:solidFill>
                <a:latin typeface="Calibri" panose="020F0502020204030204" pitchFamily="34" charset="0"/>
              </a:rPr>
              <a:t>). Priority </a:t>
            </a:r>
            <a:r>
              <a:rPr lang="en-US" sz="2800" b="0" dirty="0">
                <a:solidFill>
                  <a:schemeClr val="accent2">
                    <a:lumMod val="50000"/>
                  </a:schemeClr>
                </a:solidFill>
                <a:latin typeface="Calibri" panose="020F0502020204030204" pitchFamily="34" charset="0"/>
              </a:rPr>
              <a:t>should be given to adult and sub-adult females. </a:t>
            </a:r>
            <a:endParaRPr lang="lt-LT" sz="2800" b="0" dirty="0" err="1" smtClean="0">
              <a:solidFill>
                <a:schemeClr val="accent2">
                  <a:lumMod val="50000"/>
                </a:schemeClr>
              </a:solidFill>
              <a:latin typeface="Calibri" panose="020F0502020204030204" pitchFamily="34" charset="0"/>
            </a:endParaRPr>
          </a:p>
        </p:txBody>
      </p:sp>
    </p:spTree>
    <p:extLst>
      <p:ext uri="{BB962C8B-B14F-4D97-AF65-F5344CB8AC3E}">
        <p14:creationId xmlns:p14="http://schemas.microsoft.com/office/powerpoint/2010/main" xmlns="" val="1705106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936625"/>
          </a:xfrm>
        </p:spPr>
        <p:txBody>
          <a:bodyPr/>
          <a:lstStyle/>
          <a:p>
            <a:r>
              <a:rPr lang="en-GB" sz="3200" dirty="0" smtClean="0">
                <a:solidFill>
                  <a:srgbClr val="002060"/>
                </a:solidFill>
                <a:latin typeface="Calibri" panose="020F0502020204030204" pitchFamily="34" charset="0"/>
              </a:rPr>
              <a:t>Wild boar - surveillance</a:t>
            </a:r>
            <a:endParaRPr lang="lt-LT" sz="3200" dirty="0">
              <a:solidFill>
                <a:srgbClr val="002060"/>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1</a:t>
            </a:fld>
            <a:endParaRPr lang="en-GB"/>
          </a:p>
        </p:txBody>
      </p:sp>
      <p:sp>
        <p:nvSpPr>
          <p:cNvPr id="4" name="Rectangle 3"/>
          <p:cNvSpPr/>
          <p:nvPr/>
        </p:nvSpPr>
        <p:spPr>
          <a:xfrm>
            <a:off x="467544" y="2132856"/>
            <a:ext cx="8352928" cy="4031873"/>
          </a:xfrm>
          <a:prstGeom prst="rect">
            <a:avLst/>
          </a:prstGeom>
        </p:spPr>
        <p:txBody>
          <a:bodyPr wrap="square">
            <a:spAutoFit/>
          </a:bodyPr>
          <a:lstStyle/>
          <a:p>
            <a:pPr indent="442913" algn="just">
              <a:buFont typeface="Wingdings" panose="05000000000000000000" pitchFamily="2" charset="2"/>
              <a:buChar char="q"/>
            </a:pPr>
            <a:r>
              <a:rPr lang="en-US" sz="3200" b="0" dirty="0">
                <a:solidFill>
                  <a:srgbClr val="002060"/>
                </a:solidFill>
                <a:latin typeface="Calibri" panose="020F0502020204030204" pitchFamily="34" charset="0"/>
              </a:rPr>
              <a:t> Wildlife surveillance mostly linked to </a:t>
            </a:r>
            <a:r>
              <a:rPr lang="en-US" sz="3200" b="0" dirty="0" smtClean="0">
                <a:solidFill>
                  <a:srgbClr val="002060"/>
                </a:solidFill>
                <a:latin typeface="Calibri" panose="020F0502020204030204" pitchFamily="34" charset="0"/>
              </a:rPr>
              <a:t>hunting;</a:t>
            </a:r>
            <a:endParaRPr lang="en-US" sz="3200" b="0" dirty="0">
              <a:solidFill>
                <a:srgbClr val="002060"/>
              </a:solidFill>
              <a:latin typeface="Calibri" panose="020F0502020204030204" pitchFamily="34" charset="0"/>
            </a:endParaRPr>
          </a:p>
          <a:p>
            <a:pPr indent="442913" algn="just">
              <a:buFont typeface="Wingdings" panose="05000000000000000000" pitchFamily="2" charset="2"/>
              <a:buChar char="q"/>
            </a:pPr>
            <a:r>
              <a:rPr lang="en-US" sz="3200" b="0" dirty="0">
                <a:solidFill>
                  <a:srgbClr val="002060"/>
                </a:solidFill>
                <a:latin typeface="Calibri" panose="020F0502020204030204" pitchFamily="34" charset="0"/>
              </a:rPr>
              <a:t> Sampling rather </a:t>
            </a:r>
            <a:r>
              <a:rPr lang="en-US" sz="3200" b="0" dirty="0" smtClean="0">
                <a:solidFill>
                  <a:srgbClr val="002060"/>
                </a:solidFill>
                <a:latin typeface="Calibri" panose="020F0502020204030204" pitchFamily="34" charset="0"/>
              </a:rPr>
              <a:t>irregular;</a:t>
            </a:r>
            <a:endParaRPr lang="en-US" sz="3200" b="0" dirty="0">
              <a:solidFill>
                <a:srgbClr val="002060"/>
              </a:solidFill>
              <a:latin typeface="Calibri" panose="020F0502020204030204" pitchFamily="34" charset="0"/>
            </a:endParaRPr>
          </a:p>
          <a:p>
            <a:pPr indent="442913" algn="just">
              <a:buFont typeface="Wingdings" panose="05000000000000000000" pitchFamily="2" charset="2"/>
              <a:buChar char="q"/>
            </a:pPr>
            <a:r>
              <a:rPr lang="en-US" sz="3200" b="0" dirty="0">
                <a:solidFill>
                  <a:srgbClr val="002060"/>
                </a:solidFill>
                <a:latin typeface="Calibri" panose="020F0502020204030204" pitchFamily="34" charset="0"/>
              </a:rPr>
              <a:t> Hunting seasonally </a:t>
            </a:r>
            <a:r>
              <a:rPr lang="en-US" sz="3200" b="0" dirty="0" smtClean="0">
                <a:solidFill>
                  <a:srgbClr val="002060"/>
                </a:solidFill>
                <a:latin typeface="Calibri" panose="020F0502020204030204" pitchFamily="34" charset="0"/>
              </a:rPr>
              <a:t>limited;</a:t>
            </a:r>
            <a:endParaRPr lang="en-US" sz="3200" b="0" dirty="0">
              <a:solidFill>
                <a:srgbClr val="002060"/>
              </a:solidFill>
              <a:latin typeface="Calibri" panose="020F0502020204030204" pitchFamily="34" charset="0"/>
            </a:endParaRPr>
          </a:p>
          <a:p>
            <a:pPr indent="442913" algn="just">
              <a:buFont typeface="Wingdings" panose="05000000000000000000" pitchFamily="2" charset="2"/>
              <a:buChar char="q"/>
            </a:pPr>
            <a:r>
              <a:rPr lang="en-US" sz="3200" b="0" dirty="0" smtClean="0">
                <a:solidFill>
                  <a:srgbClr val="002060"/>
                </a:solidFill>
                <a:latin typeface="Calibri" panose="020F0502020204030204" pitchFamily="34" charset="0"/>
              </a:rPr>
              <a:t>Rarely </a:t>
            </a:r>
            <a:r>
              <a:rPr lang="en-US" sz="3200" b="0" dirty="0">
                <a:solidFill>
                  <a:srgbClr val="002060"/>
                </a:solidFill>
                <a:latin typeface="Calibri" panose="020F0502020204030204" pitchFamily="34" charset="0"/>
              </a:rPr>
              <a:t>adequate number of samples </a:t>
            </a:r>
            <a:r>
              <a:rPr lang="en-US" sz="3200" b="0" dirty="0" smtClean="0">
                <a:solidFill>
                  <a:srgbClr val="002060"/>
                </a:solidFill>
                <a:latin typeface="Calibri" panose="020F0502020204030204" pitchFamily="34" charset="0"/>
              </a:rPr>
              <a:t>collected;</a:t>
            </a:r>
            <a:endParaRPr lang="en-US" sz="3200" b="0" dirty="0">
              <a:solidFill>
                <a:srgbClr val="002060"/>
              </a:solidFill>
              <a:latin typeface="Calibri" panose="020F0502020204030204" pitchFamily="34" charset="0"/>
            </a:endParaRPr>
          </a:p>
          <a:p>
            <a:pPr indent="442913" algn="just">
              <a:buFont typeface="Wingdings" panose="05000000000000000000" pitchFamily="2" charset="2"/>
              <a:buChar char="q"/>
            </a:pPr>
            <a:r>
              <a:rPr lang="en-US" sz="3200" b="0" dirty="0">
                <a:solidFill>
                  <a:srgbClr val="002060"/>
                </a:solidFill>
                <a:latin typeface="Calibri" panose="020F0502020204030204" pitchFamily="34" charset="0"/>
              </a:rPr>
              <a:t> Mostly serological tests performed – only retrospective </a:t>
            </a:r>
            <a:r>
              <a:rPr lang="en-US" sz="3200" b="0" dirty="0" smtClean="0">
                <a:solidFill>
                  <a:srgbClr val="002060"/>
                </a:solidFill>
                <a:latin typeface="Calibri" panose="020F0502020204030204" pitchFamily="34" charset="0"/>
              </a:rPr>
              <a:t>analysis.</a:t>
            </a:r>
            <a:endParaRPr lang="lt-LT" sz="3200" b="0" dirty="0">
              <a:solidFill>
                <a:srgbClr val="002060"/>
              </a:solidFill>
              <a:latin typeface="Calibri" panose="020F0502020204030204" pitchFamily="34" charset="0"/>
            </a:endParaRPr>
          </a:p>
        </p:txBody>
      </p:sp>
    </p:spTree>
    <p:extLst>
      <p:ext uri="{BB962C8B-B14F-4D97-AF65-F5344CB8AC3E}">
        <p14:creationId xmlns:p14="http://schemas.microsoft.com/office/powerpoint/2010/main" xmlns="" val="3503497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88" y="1124744"/>
            <a:ext cx="8229600" cy="936625"/>
          </a:xfrm>
        </p:spPr>
        <p:txBody>
          <a:bodyPr/>
          <a:lstStyle/>
          <a:p>
            <a:r>
              <a:rPr lang="en-US" sz="3200" dirty="0">
                <a:solidFill>
                  <a:schemeClr val="accent2">
                    <a:lumMod val="50000"/>
                  </a:schemeClr>
                </a:solidFill>
                <a:latin typeface="Calibri" panose="020F0502020204030204" pitchFamily="34" charset="0"/>
              </a:rPr>
              <a:t>ASF Strategy for Eastern Part of the EU </a:t>
            </a:r>
            <a:endParaRPr lang="lt-LT" sz="3200" dirty="0">
              <a:solidFill>
                <a:schemeClr val="accent2">
                  <a:lumMod val="50000"/>
                </a:schemeClr>
              </a:solidFill>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19</a:t>
            </a:fld>
            <a:endParaRPr lang="en-GB"/>
          </a:p>
        </p:txBody>
      </p:sp>
      <p:sp>
        <p:nvSpPr>
          <p:cNvPr id="4" name="TextBox 3"/>
          <p:cNvSpPr txBox="1"/>
          <p:nvPr/>
        </p:nvSpPr>
        <p:spPr>
          <a:xfrm>
            <a:off x="515938" y="2132856"/>
            <a:ext cx="7848872" cy="4401205"/>
          </a:xfrm>
          <a:prstGeom prst="rect">
            <a:avLst/>
          </a:prstGeom>
          <a:noFill/>
        </p:spPr>
        <p:txBody>
          <a:bodyPr wrap="square" rtlCol="0">
            <a:spAutoFit/>
          </a:bodyPr>
          <a:lstStyle/>
          <a:p>
            <a:pPr indent="533400" algn="just">
              <a:buFont typeface="Wingdings" panose="05000000000000000000" pitchFamily="2" charset="2"/>
              <a:buChar char="Ø"/>
            </a:pPr>
            <a:r>
              <a:rPr lang="en-US" sz="2800" b="0" dirty="0">
                <a:solidFill>
                  <a:schemeClr val="accent2">
                    <a:lumMod val="50000"/>
                  </a:schemeClr>
                </a:solidFill>
                <a:latin typeface="Calibri" panose="020F0502020204030204" pitchFamily="34" charset="0"/>
              </a:rPr>
              <a:t>Starting from the border between part I and part II of Decision 2014/709/EU, in </a:t>
            </a:r>
            <a:r>
              <a:rPr lang="en-US" sz="2800" b="0" dirty="0" smtClean="0">
                <a:solidFill>
                  <a:schemeClr val="accent2">
                    <a:lumMod val="50000"/>
                  </a:schemeClr>
                </a:solidFill>
                <a:latin typeface="Calibri" panose="020F0502020204030204" pitchFamily="34" charset="0"/>
              </a:rPr>
              <a:t>a strip </a:t>
            </a:r>
            <a:r>
              <a:rPr lang="en-US" sz="2800" b="0" dirty="0">
                <a:solidFill>
                  <a:schemeClr val="accent2">
                    <a:lumMod val="50000"/>
                  </a:schemeClr>
                </a:solidFill>
                <a:latin typeface="Calibri" panose="020F0502020204030204" pitchFamily="34" charset="0"/>
              </a:rPr>
              <a:t>in Part II at least </a:t>
            </a:r>
            <a:r>
              <a:rPr lang="en-US" sz="2800" b="0" dirty="0" smtClean="0">
                <a:solidFill>
                  <a:schemeClr val="accent2">
                    <a:lumMod val="50000"/>
                  </a:schemeClr>
                </a:solidFill>
                <a:latin typeface="Calibri" panose="020F0502020204030204" pitchFamily="34" charset="0"/>
              </a:rPr>
              <a:t>20 km </a:t>
            </a:r>
            <a:r>
              <a:rPr lang="en-US" sz="2800" b="0" dirty="0">
                <a:solidFill>
                  <a:schemeClr val="accent2">
                    <a:lumMod val="50000"/>
                  </a:schemeClr>
                </a:solidFill>
                <a:latin typeface="Calibri" panose="020F0502020204030204" pitchFamily="34" charset="0"/>
              </a:rPr>
              <a:t>wide, hunting should be conducted as such to </a:t>
            </a:r>
            <a:r>
              <a:rPr lang="en-US" sz="2800" b="0" dirty="0" smtClean="0">
                <a:solidFill>
                  <a:schemeClr val="accent2">
                    <a:lumMod val="50000"/>
                  </a:schemeClr>
                </a:solidFill>
                <a:latin typeface="Calibri" panose="020F0502020204030204" pitchFamily="34" charset="0"/>
              </a:rPr>
              <a:t>avoid excessive </a:t>
            </a:r>
            <a:r>
              <a:rPr lang="en-US" sz="2800" b="0" dirty="0">
                <a:solidFill>
                  <a:schemeClr val="accent2">
                    <a:lumMod val="50000"/>
                  </a:schemeClr>
                </a:solidFill>
                <a:latin typeface="Calibri" panose="020F0502020204030204" pitchFamily="34" charset="0"/>
              </a:rPr>
              <a:t>movement of animals. The size of the areas can be reviewed based on </a:t>
            </a:r>
            <a:r>
              <a:rPr lang="en-US" sz="2800" b="0" dirty="0" smtClean="0">
                <a:solidFill>
                  <a:schemeClr val="accent2">
                    <a:lumMod val="50000"/>
                  </a:schemeClr>
                </a:solidFill>
                <a:latin typeface="Calibri" panose="020F0502020204030204" pitchFamily="34" charset="0"/>
              </a:rPr>
              <a:t>the outcome </a:t>
            </a:r>
            <a:r>
              <a:rPr lang="en-US" sz="2800" b="0" dirty="0">
                <a:solidFill>
                  <a:schemeClr val="accent2">
                    <a:lumMod val="50000"/>
                  </a:schemeClr>
                </a:solidFill>
                <a:latin typeface="Calibri" panose="020F0502020204030204" pitchFamily="34" charset="0"/>
              </a:rPr>
              <a:t>of a risk analysis. </a:t>
            </a:r>
            <a:endParaRPr lang="en-US" sz="2800" b="0" dirty="0" smtClean="0">
              <a:solidFill>
                <a:schemeClr val="accent2">
                  <a:lumMod val="50000"/>
                </a:schemeClr>
              </a:solidFill>
              <a:latin typeface="Calibri" panose="020F0502020204030204" pitchFamily="34" charset="0"/>
            </a:endParaRPr>
          </a:p>
          <a:p>
            <a:pPr indent="533400" algn="just">
              <a:buFont typeface="Wingdings" panose="05000000000000000000" pitchFamily="2" charset="2"/>
              <a:buChar char="Ø"/>
            </a:pPr>
            <a:r>
              <a:rPr lang="en-US" sz="2800" b="0" dirty="0">
                <a:solidFill>
                  <a:schemeClr val="accent2">
                    <a:lumMod val="50000"/>
                  </a:schemeClr>
                </a:solidFill>
                <a:latin typeface="Calibri" panose="020F0502020204030204" pitchFamily="34" charset="0"/>
              </a:rPr>
              <a:t>Continuous awareness campaigns should be foreseen for hunters for </a:t>
            </a:r>
            <a:r>
              <a:rPr lang="en-US" sz="2800" b="0" dirty="0" smtClean="0">
                <a:solidFill>
                  <a:schemeClr val="accent2">
                    <a:lumMod val="50000"/>
                  </a:schemeClr>
                </a:solidFill>
                <a:latin typeface="Calibri" panose="020F0502020204030204" pitchFamily="34" charset="0"/>
              </a:rPr>
              <a:t>informing about </a:t>
            </a:r>
            <a:r>
              <a:rPr lang="en-US" sz="2800" b="0" dirty="0">
                <a:solidFill>
                  <a:schemeClr val="accent2">
                    <a:lumMod val="50000"/>
                  </a:schemeClr>
                </a:solidFill>
                <a:latin typeface="Calibri" panose="020F0502020204030204" pitchFamily="34" charset="0"/>
              </a:rPr>
              <a:t>the new strategy and the intended goals so to encourage the </a:t>
            </a:r>
            <a:r>
              <a:rPr lang="en-US" sz="2800" b="0" dirty="0" smtClean="0">
                <a:solidFill>
                  <a:schemeClr val="accent2">
                    <a:lumMod val="50000"/>
                  </a:schemeClr>
                </a:solidFill>
                <a:latin typeface="Calibri" panose="020F0502020204030204" pitchFamily="34" charset="0"/>
              </a:rPr>
              <a:t>participation of </a:t>
            </a:r>
            <a:r>
              <a:rPr lang="en-US" sz="2800" b="0" dirty="0">
                <a:solidFill>
                  <a:schemeClr val="accent2">
                    <a:lumMod val="50000"/>
                  </a:schemeClr>
                </a:solidFill>
                <a:latin typeface="Calibri" panose="020F0502020204030204" pitchFamily="34" charset="0"/>
              </a:rPr>
              <a:t>hunters in the strategy. </a:t>
            </a:r>
            <a:endParaRPr lang="lt-LT" sz="2800" b="0" dirty="0" err="1" smtClean="0">
              <a:solidFill>
                <a:schemeClr val="accent2">
                  <a:lumMod val="50000"/>
                </a:schemeClr>
              </a:solidFill>
              <a:latin typeface="Calibri" panose="020F0502020204030204" pitchFamily="34" charset="0"/>
            </a:endParaRPr>
          </a:p>
        </p:txBody>
      </p:sp>
    </p:spTree>
    <p:extLst>
      <p:ext uri="{BB962C8B-B14F-4D97-AF65-F5344CB8AC3E}">
        <p14:creationId xmlns:p14="http://schemas.microsoft.com/office/powerpoint/2010/main" xmlns="" val="1853871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212976"/>
            <a:ext cx="8229600" cy="936625"/>
          </a:xfrm>
        </p:spPr>
        <p:txBody>
          <a:bodyPr/>
          <a:lstStyle/>
          <a:p>
            <a:r>
              <a:rPr lang="en-GB" sz="4800" dirty="0" smtClean="0">
                <a:solidFill>
                  <a:schemeClr val="accent2">
                    <a:lumMod val="50000"/>
                  </a:schemeClr>
                </a:solidFill>
              </a:rPr>
              <a:t>Thank you for your kind attention!</a:t>
            </a:r>
            <a:endParaRPr lang="lt-LT" sz="4800" dirty="0">
              <a:solidFill>
                <a:schemeClr val="accent2">
                  <a:lumMod val="50000"/>
                </a:schemeClr>
              </a:solidFill>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20</a:t>
            </a:fld>
            <a:endParaRPr lang="en-GB"/>
          </a:p>
        </p:txBody>
      </p:sp>
    </p:spTree>
    <p:extLst>
      <p:ext uri="{BB962C8B-B14F-4D97-AF65-F5344CB8AC3E}">
        <p14:creationId xmlns:p14="http://schemas.microsoft.com/office/powerpoint/2010/main" xmlns="" val="2326220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788024" y="3212654"/>
            <a:ext cx="4248472" cy="432370"/>
          </a:xfrm>
        </p:spPr>
        <p:txBody>
          <a:bodyPr/>
          <a:lstStyle/>
          <a:p>
            <a:r>
              <a:rPr lang="en-GB" dirty="0"/>
              <a:t>Opera </a:t>
            </a:r>
            <a:r>
              <a:rPr lang="en-GB" dirty="0" err="1"/>
              <a:t>S.u.r.l</a:t>
            </a:r>
            <a:r>
              <a:rPr lang="en-GB" dirty="0"/>
              <a:t>. </a:t>
            </a:r>
          </a:p>
        </p:txBody>
      </p:sp>
      <p:sp>
        <p:nvSpPr>
          <p:cNvPr id="6" name="Text Placeholder 5"/>
          <p:cNvSpPr>
            <a:spLocks noGrp="1"/>
          </p:cNvSpPr>
          <p:nvPr>
            <p:ph type="body" sz="quarter" idx="11"/>
          </p:nvPr>
        </p:nvSpPr>
        <p:spPr/>
        <p:txBody>
          <a:bodyPr/>
          <a:lstStyle/>
          <a:p>
            <a:pPr>
              <a:defRPr/>
            </a:pPr>
            <a:r>
              <a:rPr lang="it-IT" dirty="0"/>
              <a:t>Viale </a:t>
            </a:r>
            <a:r>
              <a:rPr lang="it-IT" dirty="0" err="1"/>
              <a:t>Parioli</a:t>
            </a:r>
            <a:r>
              <a:rPr lang="it-IT" dirty="0"/>
              <a:t> 96 - 00197 Roma - Italy</a:t>
            </a:r>
          </a:p>
          <a:p>
            <a:pPr>
              <a:defRPr/>
            </a:pPr>
            <a:r>
              <a:rPr lang="it-IT" dirty="0" err="1"/>
              <a:t>Tel</a:t>
            </a:r>
            <a:r>
              <a:rPr lang="it-IT" dirty="0"/>
              <a:t> +39 06 96042652 / +39 06 8080111</a:t>
            </a:r>
          </a:p>
          <a:p>
            <a:pPr>
              <a:defRPr/>
            </a:pPr>
            <a:r>
              <a:rPr lang="it-IT" dirty="0"/>
              <a:t>Fax +39 06 89280678  </a:t>
            </a:r>
          </a:p>
          <a:p>
            <a:pPr>
              <a:defRPr/>
            </a:pPr>
            <a:r>
              <a:rPr lang="it-IT" u="sng" dirty="0"/>
              <a:t>info@opera-italy.it</a:t>
            </a:r>
            <a:r>
              <a:rPr lang="it-IT" dirty="0"/>
              <a:t>;  </a:t>
            </a:r>
            <a:r>
              <a:rPr lang="it-IT" u="sng" dirty="0"/>
              <a:t>www.btsftraining.com</a:t>
            </a:r>
            <a:r>
              <a:rPr lang="it-IT" dirty="0"/>
              <a:t>;  </a:t>
            </a:r>
            <a:br>
              <a:rPr lang="it-IT" dirty="0"/>
            </a:br>
            <a:r>
              <a:rPr lang="it-IT" u="sng" dirty="0"/>
              <a:t>www.opera-italy.it</a:t>
            </a:r>
          </a:p>
          <a:p>
            <a:endParaRPr lang="en-GB" dirty="0"/>
          </a:p>
        </p:txBody>
      </p:sp>
      <p:sp>
        <p:nvSpPr>
          <p:cNvPr id="7" name="Text Placeholder 6"/>
          <p:cNvSpPr>
            <a:spLocks noGrp="1"/>
          </p:cNvSpPr>
          <p:nvPr>
            <p:ph type="body" sz="quarter" idx="12"/>
          </p:nvPr>
        </p:nvSpPr>
        <p:spPr/>
        <p:txBody>
          <a:bodyPr/>
          <a:lstStyle/>
          <a:p>
            <a:pPr algn="just"/>
            <a:r>
              <a:rPr lang="en-US" altLang="it-IT" dirty="0">
                <a:solidFill>
                  <a:schemeClr val="tx1"/>
                </a:solidFill>
              </a:rPr>
              <a:t>This presentation is delivered under contract with the Consumers, Health, Agriculture and Food Executive Agency (http://ec.europa.eu/chafea). The content of this presentation is the sole responsibility of Opera </a:t>
            </a:r>
            <a:r>
              <a:rPr lang="en-US" altLang="it-IT" dirty="0" err="1">
                <a:solidFill>
                  <a:schemeClr val="tx1"/>
                </a:solidFill>
              </a:rPr>
              <a:t>S.u.r.l</a:t>
            </a:r>
            <a:r>
              <a:rPr lang="en-US" altLang="it-IT" dirty="0">
                <a:solidFill>
                  <a:schemeClr val="tx1"/>
                </a:solidFill>
              </a:rPr>
              <a:t>., the </a:t>
            </a:r>
            <a:r>
              <a:rPr lang="it-IT" altLang="it-IT" dirty="0">
                <a:solidFill>
                  <a:schemeClr val="tx1"/>
                </a:solidFill>
              </a:rPr>
              <a:t>Istituto Zooprofilattico Sperimentale Lombardia e Emilia Romagna</a:t>
            </a:r>
            <a:r>
              <a:rPr lang="en-US" altLang="it-IT" dirty="0">
                <a:solidFill>
                  <a:schemeClr val="tx1"/>
                </a:solidFill>
              </a:rPr>
              <a:t> and the State Food and Veterinary Service of Latvia and it can in no way be taken to reflect the views of the Consumers, Health, Agriculture and Food Executive Agency or any other body of the European Union. The Consumers, Health, Agriculture and Food Executive Agency or any other body of the European Union will not be responsible under any circumstances for the contents of communication items prepared by the contractors.</a:t>
            </a:r>
          </a:p>
          <a:p>
            <a:pPr algn="just"/>
            <a:r>
              <a:rPr lang="en-US" altLang="it-IT" dirty="0">
                <a:solidFill>
                  <a:schemeClr val="tx1"/>
                </a:solidFill>
              </a:rPr>
              <a:t> </a:t>
            </a:r>
          </a:p>
          <a:p>
            <a:pPr algn="just"/>
            <a:endParaRPr lang="en-GB" dirty="0"/>
          </a:p>
        </p:txBody>
      </p:sp>
      <p:sp>
        <p:nvSpPr>
          <p:cNvPr id="8" name="Text Placeholder 7"/>
          <p:cNvSpPr>
            <a:spLocks noGrp="1"/>
          </p:cNvSpPr>
          <p:nvPr>
            <p:ph type="body" sz="quarter" idx="13"/>
          </p:nvPr>
        </p:nvSpPr>
        <p:spPr/>
        <p:txBody>
          <a:bodyPr/>
          <a:lstStyle/>
          <a:p>
            <a:pPr lvl="0"/>
            <a:r>
              <a:rPr lang="en-GB" dirty="0"/>
              <a:t>European Commission</a:t>
            </a:r>
            <a:br>
              <a:rPr lang="en-GB" dirty="0"/>
            </a:br>
            <a:r>
              <a:rPr lang="en-GB" dirty="0"/>
              <a:t>Consumers, Health, Agriculture and Food Executive Agency</a:t>
            </a:r>
            <a:br>
              <a:rPr lang="en-GB" dirty="0"/>
            </a:br>
            <a:r>
              <a:rPr lang="en-GB" dirty="0"/>
              <a:t>DRB A3/042</a:t>
            </a:r>
            <a:br>
              <a:rPr lang="en-GB" dirty="0"/>
            </a:br>
            <a:r>
              <a:rPr lang="en-GB" dirty="0"/>
              <a:t>L-2920 Luxembourg</a:t>
            </a:r>
            <a:endParaRPr lang="en-US" dirty="0"/>
          </a:p>
          <a:p>
            <a:endParaRPr lang="en-GB" dirty="0"/>
          </a:p>
        </p:txBody>
      </p:sp>
    </p:spTree>
    <p:extLst>
      <p:ext uri="{BB962C8B-B14F-4D97-AF65-F5344CB8AC3E}">
        <p14:creationId xmlns:p14="http://schemas.microsoft.com/office/powerpoint/2010/main" xmlns="" val="167148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396496" y="1807369"/>
            <a:ext cx="8229600" cy="4884689"/>
          </a:xfrm>
        </p:spPr>
        <p:txBody>
          <a:bodyPr>
            <a:normAutofit/>
          </a:bodyPr>
          <a:lstStyle/>
          <a:p>
            <a:pPr marL="0" indent="0" algn="l" eaLnBrk="1" hangingPunct="1">
              <a:lnSpc>
                <a:spcPct val="90000"/>
              </a:lnSpc>
              <a:buNone/>
            </a:pPr>
            <a:r>
              <a:rPr lang="en-US" sz="2800" dirty="0" smtClean="0">
                <a:solidFill>
                  <a:srgbClr val="F47B22"/>
                </a:solidFill>
                <a:latin typeface="Verdana" panose="020B0604030504040204" pitchFamily="34" charset="0"/>
                <a:ea typeface="Verdana" panose="020B0604030504040204" pitchFamily="34" charset="0"/>
                <a:cs typeface="Verdana" panose="020B0604030504040204" pitchFamily="34" charset="0"/>
              </a:rPr>
              <a:t>                                                </a:t>
            </a:r>
          </a:p>
          <a:p>
            <a:pPr algn="just" fontAlgn="base"/>
            <a:r>
              <a:rPr lang="en-US" sz="2400" dirty="0" smtClean="0">
                <a:solidFill>
                  <a:srgbClr val="002060"/>
                </a:solidFill>
                <a:latin typeface="Verdana (Body)"/>
              </a:rPr>
              <a:t>maintain </a:t>
            </a:r>
            <a:r>
              <a:rPr lang="en-US" sz="2400" dirty="0">
                <a:solidFill>
                  <a:srgbClr val="002060"/>
                </a:solidFill>
                <a:latin typeface="Verdana (Body)"/>
              </a:rPr>
              <a:t>the expertise needed to assist the competent authority in ensuring disease </a:t>
            </a:r>
            <a:r>
              <a:rPr lang="en-US" sz="2400" dirty="0" smtClean="0">
                <a:solidFill>
                  <a:srgbClr val="002060"/>
                </a:solidFill>
                <a:latin typeface="Verdana (Body)"/>
              </a:rPr>
              <a:t>preparedness;</a:t>
            </a:r>
          </a:p>
          <a:p>
            <a:pPr algn="just" fontAlgn="base"/>
            <a:r>
              <a:rPr lang="en-US" sz="2400" dirty="0" smtClean="0">
                <a:solidFill>
                  <a:srgbClr val="002060"/>
                </a:solidFill>
                <a:latin typeface="Verdana (Body)"/>
              </a:rPr>
              <a:t>shall </a:t>
            </a:r>
            <a:r>
              <a:rPr lang="en-US" sz="2400" dirty="0">
                <a:solidFill>
                  <a:srgbClr val="002060"/>
                </a:solidFill>
                <a:latin typeface="Verdana (Body)"/>
              </a:rPr>
              <a:t>assist the competent authority at least in:</a:t>
            </a:r>
          </a:p>
          <a:p>
            <a:pPr marL="0" indent="0" algn="just" fontAlgn="base">
              <a:buNone/>
            </a:pPr>
            <a:r>
              <a:rPr lang="en-US" sz="2400" dirty="0">
                <a:solidFill>
                  <a:srgbClr val="002060"/>
                </a:solidFill>
                <a:latin typeface="Verdana (Body)"/>
              </a:rPr>
              <a:t>(a) the epidemiological enquiry;</a:t>
            </a:r>
          </a:p>
          <a:p>
            <a:pPr marL="0" indent="0" algn="just" fontAlgn="base">
              <a:buNone/>
            </a:pPr>
            <a:r>
              <a:rPr lang="en-US" sz="2400" dirty="0">
                <a:solidFill>
                  <a:srgbClr val="002060"/>
                </a:solidFill>
                <a:latin typeface="Verdana (Body)"/>
              </a:rPr>
              <a:t>(b) sampling, testing and interpretation of results of laboratory tests;</a:t>
            </a:r>
          </a:p>
          <a:p>
            <a:pPr marL="0" indent="0" algn="just" fontAlgn="base">
              <a:buNone/>
            </a:pPr>
            <a:r>
              <a:rPr lang="en-US" sz="2400" dirty="0">
                <a:solidFill>
                  <a:srgbClr val="002060"/>
                </a:solidFill>
                <a:latin typeface="Verdana (Body)"/>
              </a:rPr>
              <a:t>(c) establishment of disease control measures.</a:t>
            </a:r>
          </a:p>
          <a:p>
            <a:pPr algn="just" eaLnBrk="1" hangingPunct="1">
              <a:lnSpc>
                <a:spcPct val="90000"/>
              </a:lnSpc>
              <a:buFont typeface="Wingdings" pitchFamily="2" charset="2"/>
              <a:buChar char="Ø"/>
            </a:pPr>
            <a:endParaRPr lang="en-US" sz="2400" dirty="0">
              <a:latin typeface="Verdana (Body)"/>
              <a:ea typeface="Verdana" panose="020B0604030504040204" pitchFamily="34" charset="0"/>
              <a:cs typeface="Verdana" panose="020B0604030504040204" pitchFamily="34" charset="0"/>
            </a:endParaRPr>
          </a:p>
        </p:txBody>
      </p:sp>
      <p:pic>
        <p:nvPicPr>
          <p:cNvPr id="5122" name="Picture 2" descr="C:\Users\SVS\AppData\Local\Microsoft\Windows\Temporary Internet Files\Content.IE5\HUHIUYT3\Reunion_inesem[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76256" y="5115022"/>
            <a:ext cx="1749840" cy="174297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203848" y="1268760"/>
            <a:ext cx="2817823" cy="1077218"/>
          </a:xfrm>
          <a:prstGeom prst="rect">
            <a:avLst/>
          </a:prstGeom>
          <a:noFill/>
        </p:spPr>
        <p:txBody>
          <a:bodyPr wrap="none" rtlCol="0">
            <a:spAutoFit/>
          </a:bodyPr>
          <a:lstStyle/>
          <a:p>
            <a:r>
              <a:rPr lang="en-US" sz="3200" dirty="0">
                <a:solidFill>
                  <a:srgbClr val="002060"/>
                </a:solidFill>
                <a:latin typeface="+mj-lt"/>
                <a:ea typeface="Verdana" panose="020B0604030504040204" pitchFamily="34" charset="0"/>
                <a:cs typeface="Verdana" panose="020B0604030504040204" pitchFamily="34" charset="0"/>
              </a:rPr>
              <a:t>Expert groups   </a:t>
            </a:r>
          </a:p>
          <a:p>
            <a:endParaRPr lang="lt-LT" sz="3200" dirty="0">
              <a:latin typeface="+mj-lt"/>
            </a:endParaRPr>
          </a:p>
        </p:txBody>
      </p:sp>
    </p:spTree>
    <p:extLst>
      <p:ext uri="{BB962C8B-B14F-4D97-AF65-F5344CB8AC3E}">
        <p14:creationId xmlns:p14="http://schemas.microsoft.com/office/powerpoint/2010/main" xmlns="" val="1450019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484784"/>
            <a:ext cx="6552728" cy="647700"/>
          </a:xfrm>
        </p:spPr>
        <p:txBody>
          <a:bodyPr>
            <a:noAutofit/>
          </a:bodyPr>
          <a:lstStyle/>
          <a:p>
            <a:r>
              <a:rPr lang="en-US" sz="3200" b="1" dirty="0">
                <a:solidFill>
                  <a:srgbClr val="002060"/>
                </a:solidFill>
                <a:latin typeface="Calibri" panose="020F0502020204030204" pitchFamily="34" charset="0"/>
                <a:ea typeface="Verdana" panose="020B0604030504040204" pitchFamily="34" charset="0"/>
                <a:cs typeface="Verdana" panose="020B0604030504040204" pitchFamily="34" charset="0"/>
              </a:rPr>
              <a:t>Expert </a:t>
            </a:r>
            <a:r>
              <a:rPr lang="en-US" sz="3200" b="1" dirty="0" smtClean="0">
                <a:solidFill>
                  <a:srgbClr val="002060"/>
                </a:solidFill>
                <a:latin typeface="Calibri" panose="020F0502020204030204" pitchFamily="34" charset="0"/>
                <a:ea typeface="Verdana" panose="020B0604030504040204" pitchFamily="34" charset="0"/>
                <a:cs typeface="Verdana" panose="020B0604030504040204" pitchFamily="34" charset="0"/>
              </a:rPr>
              <a:t>group assistance in a case of ASF in wild boars</a:t>
            </a:r>
            <a:endParaRPr lang="en-US" sz="3200" b="1" dirty="0">
              <a:solidFill>
                <a:srgbClr val="002060"/>
              </a:solidFill>
              <a:latin typeface="Calibri" panose="020F0502020204030204" pitchFamily="34" charset="0"/>
              <a:ea typeface="Verdana" panose="020B0604030504040204" pitchFamily="34" charset="0"/>
              <a:cs typeface="Verdana" panose="020B0604030504040204" pitchFamily="34" charset="0"/>
            </a:endParaRPr>
          </a:p>
        </p:txBody>
      </p:sp>
      <p:sp>
        <p:nvSpPr>
          <p:cNvPr id="4" name="Content Placeholder 3"/>
          <p:cNvSpPr>
            <a:spLocks noGrp="1"/>
          </p:cNvSpPr>
          <p:nvPr>
            <p:ph sz="half" idx="2"/>
          </p:nvPr>
        </p:nvSpPr>
        <p:spPr>
          <a:xfrm>
            <a:off x="467544" y="2492896"/>
            <a:ext cx="8136904" cy="4104456"/>
          </a:xfrm>
        </p:spPr>
        <p:txBody>
          <a:bodyPr>
            <a:normAutofit/>
          </a:bodyPr>
          <a:lstStyle/>
          <a:p>
            <a:pPr marL="0" indent="711200" algn="just">
              <a:buClrTx/>
              <a:buFont typeface="Wingdings" panose="05000000000000000000" pitchFamily="2" charset="2"/>
              <a:buChar char="§"/>
            </a:pPr>
            <a:r>
              <a:rPr lang="en-US" sz="2400" dirty="0">
                <a:solidFill>
                  <a:srgbClr val="0F5494"/>
                </a:solidFill>
                <a:latin typeface="Verdana (Body)"/>
              </a:rPr>
              <a:t> studying the epidemiological situation and defining an infected area, </a:t>
            </a:r>
            <a:endParaRPr lang="en-US" sz="2400" dirty="0" smtClean="0">
              <a:solidFill>
                <a:srgbClr val="0F5494"/>
              </a:solidFill>
              <a:latin typeface="Verdana (Body)"/>
            </a:endParaRPr>
          </a:p>
          <a:p>
            <a:pPr marL="0" indent="711200" algn="just">
              <a:buClrTx/>
              <a:buFont typeface="Wingdings" panose="05000000000000000000" pitchFamily="2" charset="2"/>
              <a:buChar char="§"/>
            </a:pPr>
            <a:r>
              <a:rPr lang="en-US" sz="2400" dirty="0" smtClean="0">
                <a:solidFill>
                  <a:srgbClr val="0F5494"/>
                </a:solidFill>
                <a:latin typeface="Verdana (Body)"/>
              </a:rPr>
              <a:t>establishing </a:t>
            </a:r>
            <a:r>
              <a:rPr lang="en-US" sz="2400" dirty="0">
                <a:solidFill>
                  <a:srgbClr val="0F5494"/>
                </a:solidFill>
                <a:latin typeface="Verdana (Body)"/>
              </a:rPr>
              <a:t>appropriate measures to be applied in the infected </a:t>
            </a:r>
            <a:r>
              <a:rPr lang="en-US" sz="2400" dirty="0" smtClean="0">
                <a:solidFill>
                  <a:srgbClr val="0F5494"/>
                </a:solidFill>
                <a:latin typeface="Verdana (Body)"/>
              </a:rPr>
              <a:t>area; </a:t>
            </a:r>
            <a:r>
              <a:rPr lang="en-US" sz="2400" dirty="0">
                <a:solidFill>
                  <a:srgbClr val="0F5494"/>
                </a:solidFill>
                <a:latin typeface="Verdana (Body)"/>
              </a:rPr>
              <a:t>these measures may include suspension of hunting and a ban in feeding wild animals,</a:t>
            </a:r>
          </a:p>
          <a:p>
            <a:pPr marL="0" indent="711200" algn="just">
              <a:buClrTx/>
              <a:buFont typeface="Wingdings" panose="05000000000000000000" pitchFamily="2" charset="2"/>
              <a:buChar char="§"/>
            </a:pPr>
            <a:r>
              <a:rPr lang="en-US" sz="2400" dirty="0" smtClean="0">
                <a:solidFill>
                  <a:srgbClr val="0F5494"/>
                </a:solidFill>
                <a:latin typeface="Verdana (Body)"/>
              </a:rPr>
              <a:t>drawing </a:t>
            </a:r>
            <a:r>
              <a:rPr lang="en-US" sz="2400" dirty="0">
                <a:solidFill>
                  <a:srgbClr val="0F5494"/>
                </a:solidFill>
                <a:latin typeface="Verdana (Body)"/>
              </a:rPr>
              <a:t>up the eradication </a:t>
            </a:r>
            <a:r>
              <a:rPr lang="en-US" sz="2400" dirty="0" smtClean="0">
                <a:solidFill>
                  <a:srgbClr val="0F5494"/>
                </a:solidFill>
                <a:latin typeface="Verdana (Body)"/>
              </a:rPr>
              <a:t>plan,</a:t>
            </a:r>
            <a:endParaRPr lang="en-US" sz="2400" dirty="0">
              <a:solidFill>
                <a:srgbClr val="0F5494"/>
              </a:solidFill>
              <a:latin typeface="Verdana (Body)"/>
            </a:endParaRPr>
          </a:p>
          <a:p>
            <a:pPr marL="0" indent="711200" algn="just">
              <a:buClrTx/>
              <a:buFont typeface="Wingdings" panose="05000000000000000000" pitchFamily="2" charset="2"/>
              <a:buChar char="§"/>
            </a:pPr>
            <a:r>
              <a:rPr lang="en-US" sz="2400" dirty="0">
                <a:solidFill>
                  <a:srgbClr val="0F5494"/>
                </a:solidFill>
                <a:latin typeface="Verdana (Body)"/>
              </a:rPr>
              <a:t> carrying </a:t>
            </a:r>
            <a:r>
              <a:rPr lang="en-US" sz="2400" dirty="0" smtClean="0">
                <a:solidFill>
                  <a:srgbClr val="0F5494"/>
                </a:solidFill>
                <a:latin typeface="Verdana (Body)"/>
              </a:rPr>
              <a:t>out </a:t>
            </a:r>
            <a:r>
              <a:rPr lang="en-US" sz="2400" dirty="0">
                <a:solidFill>
                  <a:srgbClr val="0F5494"/>
                </a:solidFill>
                <a:latin typeface="Verdana (Body)"/>
              </a:rPr>
              <a:t>checks to verify the effectiveness of the measures adopted to eradicate African swine fever from the infected area</a:t>
            </a:r>
            <a:r>
              <a:rPr lang="en-US" sz="2400" dirty="0" smtClean="0">
                <a:solidFill>
                  <a:srgbClr val="0F5494"/>
                </a:solidFill>
                <a:latin typeface="Verdana (Body)"/>
              </a:rPr>
              <a:t>.</a:t>
            </a:r>
            <a:endParaRPr lang="en-US" sz="2400" dirty="0">
              <a:solidFill>
                <a:srgbClr val="0F5494"/>
              </a:solidFill>
              <a:latin typeface="Verdana (Body)"/>
            </a:endParaRPr>
          </a:p>
        </p:txBody>
      </p:sp>
      <p:pic>
        <p:nvPicPr>
          <p:cNvPr id="6146" name="Picture 2" descr="C:\Users\SVS\AppData\Local\Microsoft\Windows\Temporary Internet Files\Content.IE5\T2LGBQ0R\employeeengagement[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38370" y="980728"/>
            <a:ext cx="1097512" cy="1544064"/>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C:\Users\SVS\AppData\Local\Microsoft\Windows\Temporary Internet Files\Content.IE5\HUHIUYT3\PigSign_preview_featured[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6" y="1252607"/>
            <a:ext cx="1330914" cy="10003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4844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6133261-F426-4E3C-B2AF-F6E5B7E61F25}" type="slidenum">
              <a:rPr lang="en-GB" smtClean="0">
                <a:latin typeface="Calibri" panose="020F0502020204030204" pitchFamily="34" charset="0"/>
              </a:rPr>
              <a:pPr>
                <a:defRPr/>
              </a:pPr>
              <a:t>4</a:t>
            </a:fld>
            <a:endParaRPr lang="en-GB">
              <a:latin typeface="Calibri" panose="020F0502020204030204" pitchFamily="34" charset="0"/>
            </a:endParaRPr>
          </a:p>
        </p:txBody>
      </p:sp>
      <p:sp>
        <p:nvSpPr>
          <p:cNvPr id="4" name="Content Placeholder 1"/>
          <p:cNvSpPr txBox="1">
            <a:spLocks/>
          </p:cNvSpPr>
          <p:nvPr/>
        </p:nvSpPr>
        <p:spPr>
          <a:xfrm>
            <a:off x="130211" y="1988840"/>
            <a:ext cx="8640762" cy="5111750"/>
          </a:xfrm>
          <a:prstGeom prst="rect">
            <a:avLst/>
          </a:prstGeom>
        </p:spPr>
        <p:txBody>
          <a:bodyPr vert="horz" wrap="square"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gn="just">
              <a:buClrTx/>
            </a:pPr>
            <a:r>
              <a:rPr lang="en-GB" altLang="lt-LT" sz="2000" b="0" kern="0" dirty="0" smtClean="0">
                <a:solidFill>
                  <a:schemeClr val="accent2">
                    <a:lumMod val="75000"/>
                  </a:schemeClr>
                </a:solidFill>
                <a:latin typeface="Calibri" panose="020F0502020204030204" pitchFamily="34" charset="0"/>
              </a:rPr>
              <a:t> The historical and current geographical distribution of the infection; </a:t>
            </a:r>
          </a:p>
          <a:p>
            <a:pPr algn="just">
              <a:buClrTx/>
              <a:buFont typeface="Arial" panose="020B0604020202020204" pitchFamily="34" charset="0"/>
              <a:buChar char="•"/>
            </a:pPr>
            <a:r>
              <a:rPr lang="en-GB" altLang="lt-LT" sz="2000" b="0" kern="0" dirty="0" smtClean="0">
                <a:solidFill>
                  <a:schemeClr val="accent2">
                    <a:lumMod val="75000"/>
                  </a:schemeClr>
                </a:solidFill>
                <a:latin typeface="Calibri" panose="020F0502020204030204" pitchFamily="34" charset="0"/>
              </a:rPr>
              <a:t>Epidemiological investigations;</a:t>
            </a:r>
          </a:p>
          <a:p>
            <a:pPr algn="just">
              <a:buClrTx/>
              <a:buFont typeface="Arial" panose="020B0604020202020204" pitchFamily="34" charset="0"/>
              <a:buChar char="•"/>
            </a:pPr>
            <a:r>
              <a:rPr lang="en-GB" altLang="lt-LT" sz="2000" b="0" kern="0" dirty="0" smtClean="0">
                <a:solidFill>
                  <a:schemeClr val="accent2">
                    <a:lumMod val="75000"/>
                  </a:schemeClr>
                </a:solidFill>
                <a:latin typeface="Calibri" panose="020F0502020204030204" pitchFamily="34" charset="0"/>
              </a:rPr>
              <a:t>Wild boar home range, geographical distribution;</a:t>
            </a:r>
          </a:p>
          <a:p>
            <a:pPr algn="just">
              <a:buClrTx/>
              <a:buFont typeface="Arial" panose="020B0604020202020204" pitchFamily="34" charset="0"/>
              <a:buChar char="•"/>
            </a:pPr>
            <a:r>
              <a:rPr lang="en-GB" altLang="lt-LT" sz="2000" b="0" kern="0" dirty="0" smtClean="0">
                <a:solidFill>
                  <a:schemeClr val="accent2">
                    <a:lumMod val="75000"/>
                  </a:schemeClr>
                </a:solidFill>
                <a:latin typeface="Calibri" panose="020F0502020204030204" pitchFamily="34" charset="0"/>
              </a:rPr>
              <a:t>Landscape structure;</a:t>
            </a:r>
          </a:p>
          <a:p>
            <a:pPr algn="just">
              <a:buClrTx/>
              <a:buFont typeface="Arial" panose="020B0604020202020204" pitchFamily="34" charset="0"/>
              <a:buChar char="•"/>
            </a:pPr>
            <a:r>
              <a:rPr lang="en-GB" altLang="lt-LT" sz="2000" b="0" kern="0" dirty="0" smtClean="0">
                <a:solidFill>
                  <a:schemeClr val="accent2">
                    <a:lumMod val="75000"/>
                  </a:schemeClr>
                </a:solidFill>
                <a:latin typeface="Calibri" panose="020F0502020204030204" pitchFamily="34" charset="0"/>
              </a:rPr>
              <a:t>All the suitable wild boar habitat in geographical continuity;</a:t>
            </a:r>
          </a:p>
          <a:p>
            <a:pPr algn="just">
              <a:buClrTx/>
              <a:buFont typeface="Arial" panose="020B0604020202020204" pitchFamily="34" charset="0"/>
              <a:buChar char="•"/>
            </a:pPr>
            <a:r>
              <a:rPr lang="en-GB" altLang="lt-LT" sz="2000" b="0" kern="0" dirty="0" smtClean="0">
                <a:solidFill>
                  <a:schemeClr val="accent2">
                    <a:lumMod val="75000"/>
                  </a:schemeClr>
                </a:solidFill>
                <a:latin typeface="Calibri" panose="020F0502020204030204" pitchFamily="34" charset="0"/>
              </a:rPr>
              <a:t>Borders defined by artificial or natural barriers;</a:t>
            </a:r>
          </a:p>
          <a:p>
            <a:pPr algn="just">
              <a:buClrTx/>
              <a:buFont typeface="Arial" panose="020B0604020202020204" pitchFamily="34" charset="0"/>
              <a:buChar char="•"/>
            </a:pPr>
            <a:r>
              <a:rPr lang="en-GB" altLang="lt-LT" sz="2000" b="0" kern="0" dirty="0" smtClean="0">
                <a:solidFill>
                  <a:schemeClr val="accent2">
                    <a:lumMod val="75000"/>
                  </a:schemeClr>
                </a:solidFill>
                <a:latin typeface="Calibri" panose="020F0502020204030204" pitchFamily="34" charset="0"/>
              </a:rPr>
              <a:t>Not less than 200 km2:</a:t>
            </a:r>
          </a:p>
          <a:p>
            <a:pPr>
              <a:buClrTx/>
              <a:buFont typeface="Arial" panose="020B0604020202020204" pitchFamily="34" charset="0"/>
              <a:buChar char="•"/>
            </a:pPr>
            <a:r>
              <a:rPr lang="en-GB" altLang="lt-LT" sz="2000" b="0" kern="0" dirty="0" smtClean="0">
                <a:solidFill>
                  <a:schemeClr val="accent2">
                    <a:lumMod val="75000"/>
                  </a:schemeClr>
                </a:solidFill>
                <a:latin typeface="Calibri" panose="020F0502020204030204" pitchFamily="34" charset="0"/>
              </a:rPr>
              <a:t>It is possible to see the infection after several months;</a:t>
            </a:r>
          </a:p>
          <a:p>
            <a:pPr>
              <a:buClrTx/>
              <a:buFont typeface="Arial" panose="020B0604020202020204" pitchFamily="34" charset="0"/>
              <a:buChar char="•"/>
            </a:pPr>
            <a:r>
              <a:rPr lang="en-GB" altLang="lt-LT" sz="2000" b="0" kern="0" dirty="0" smtClean="0">
                <a:solidFill>
                  <a:schemeClr val="accent2">
                    <a:lumMod val="75000"/>
                  </a:schemeClr>
                </a:solidFill>
                <a:latin typeface="Calibri" panose="020F0502020204030204" pitchFamily="34" charset="0"/>
              </a:rPr>
              <a:t>It is a reasonable wild boar management unit;</a:t>
            </a:r>
          </a:p>
          <a:p>
            <a:pPr>
              <a:buClrTx/>
              <a:buFont typeface="Arial" panose="020B0604020202020204" pitchFamily="34" charset="0"/>
              <a:buChar char="•"/>
            </a:pPr>
            <a:r>
              <a:rPr lang="en-GB" altLang="lt-LT" sz="2000" b="0" kern="0" dirty="0" smtClean="0">
                <a:solidFill>
                  <a:schemeClr val="accent2">
                    <a:lumMod val="75000"/>
                  </a:schemeClr>
                </a:solidFill>
                <a:latin typeface="Calibri" panose="020F0502020204030204" pitchFamily="34" charset="0"/>
              </a:rPr>
              <a:t>According to the average wild boar densities it is possible to sample with appropriate intensities.</a:t>
            </a:r>
          </a:p>
          <a:p>
            <a:pPr algn="just">
              <a:buClrTx/>
              <a:buFont typeface="Arial" panose="020B0604020202020204" pitchFamily="34" charset="0"/>
              <a:buChar char="•"/>
            </a:pPr>
            <a:r>
              <a:rPr lang="en-GB" altLang="lt-LT" sz="2000" b="0" kern="0" dirty="0" smtClean="0">
                <a:solidFill>
                  <a:schemeClr val="accent2">
                    <a:lumMod val="75000"/>
                  </a:schemeClr>
                </a:solidFill>
                <a:latin typeface="Calibri" panose="020F0502020204030204" pitchFamily="34" charset="0"/>
              </a:rPr>
              <a:t>Easy to identify.</a:t>
            </a:r>
            <a:endParaRPr lang="en-GB" altLang="lt-LT" b="0" kern="0" dirty="0" smtClean="0">
              <a:solidFill>
                <a:schemeClr val="accent2">
                  <a:lumMod val="75000"/>
                </a:schemeClr>
              </a:solidFill>
              <a:latin typeface="Calibri" panose="020F0502020204030204" pitchFamily="34" charset="0"/>
            </a:endParaRPr>
          </a:p>
        </p:txBody>
      </p:sp>
      <p:sp>
        <p:nvSpPr>
          <p:cNvPr id="5" name="Title 2"/>
          <p:cNvSpPr>
            <a:spLocks noGrp="1"/>
          </p:cNvSpPr>
          <p:nvPr>
            <p:ph type="title"/>
          </p:nvPr>
        </p:nvSpPr>
        <p:spPr bwMode="auto">
          <a:xfrm>
            <a:off x="347698" y="1340768"/>
            <a:ext cx="8205787" cy="64807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r>
              <a:rPr lang="en-GB" altLang="lt-LT" sz="3200" dirty="0" smtClean="0">
                <a:solidFill>
                  <a:schemeClr val="accent2">
                    <a:lumMod val="50000"/>
                  </a:schemeClr>
                </a:solidFill>
                <a:latin typeface="Calibri" panose="020F0502020204030204" pitchFamily="34" charset="0"/>
              </a:rPr>
              <a:t>Infected area – how to define?</a:t>
            </a:r>
            <a:endParaRPr lang="en-GB" altLang="lt-LT" dirty="0" smtClean="0">
              <a:solidFill>
                <a:schemeClr val="accent2">
                  <a:lumMod val="50000"/>
                </a:schemeClr>
              </a:solidFill>
              <a:latin typeface="Calibri" panose="020F0502020204030204" pitchFamily="34" charset="0"/>
            </a:endParaRPr>
          </a:p>
        </p:txBody>
      </p:sp>
    </p:spTree>
    <p:extLst>
      <p:ext uri="{BB962C8B-B14F-4D97-AF65-F5344CB8AC3E}">
        <p14:creationId xmlns:p14="http://schemas.microsoft.com/office/powerpoint/2010/main" xmlns="" val="2740257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lt-LT" sz="3200" dirty="0">
                <a:solidFill>
                  <a:schemeClr val="accent2">
                    <a:lumMod val="50000"/>
                  </a:schemeClr>
                </a:solidFill>
                <a:latin typeface="Calibri" panose="020F0502020204030204" pitchFamily="34" charset="0"/>
              </a:rPr>
              <a:t>Demarcation of the infected area</a:t>
            </a:r>
            <a:endParaRPr lang="lt-LT" sz="3200" dirty="0"/>
          </a:p>
        </p:txBody>
      </p:sp>
      <p:sp>
        <p:nvSpPr>
          <p:cNvPr id="3" name="Content Placeholder 2"/>
          <p:cNvSpPr>
            <a:spLocks noGrp="1"/>
          </p:cNvSpPr>
          <p:nvPr>
            <p:ph sz="half" idx="1"/>
          </p:nvPr>
        </p:nvSpPr>
        <p:spPr>
          <a:xfrm>
            <a:off x="169168" y="2564904"/>
            <a:ext cx="3466728" cy="3633788"/>
          </a:xfrm>
        </p:spPr>
        <p:txBody>
          <a:bodyPr/>
          <a:lstStyle/>
          <a:p>
            <a:pPr>
              <a:buClrTx/>
            </a:pPr>
            <a:r>
              <a:rPr lang="en-GB" dirty="0" smtClean="0">
                <a:solidFill>
                  <a:srgbClr val="002060"/>
                </a:solidFill>
                <a:latin typeface="Calibri" panose="020F0502020204030204" pitchFamily="34" charset="0"/>
              </a:rPr>
              <a:t>Large enough for proper management;</a:t>
            </a:r>
          </a:p>
          <a:p>
            <a:pPr>
              <a:buClrTx/>
            </a:pPr>
            <a:r>
              <a:rPr lang="en-GB" dirty="0" smtClean="0">
                <a:solidFill>
                  <a:srgbClr val="002060"/>
                </a:solidFill>
                <a:latin typeface="Calibri" panose="020F0502020204030204" pitchFamily="34" charset="0"/>
              </a:rPr>
              <a:t>Borders defined by administrative units or hunting ground units;</a:t>
            </a:r>
          </a:p>
          <a:p>
            <a:pPr>
              <a:buClrTx/>
            </a:pPr>
            <a:endParaRPr lang="en-GB" dirty="0" smtClean="0">
              <a:solidFill>
                <a:srgbClr val="002060"/>
              </a:solidFill>
              <a:latin typeface="Calibri" panose="020F0502020204030204" pitchFamily="34" charset="0"/>
            </a:endParaRPr>
          </a:p>
          <a:p>
            <a:pPr>
              <a:buClrTx/>
            </a:pPr>
            <a:endParaRPr lang="lt-LT" dirty="0">
              <a:solidFill>
                <a:srgbClr val="002060"/>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86133261-F426-4E3C-B2AF-F6E5B7E61F25}" type="slidenum">
              <a:rPr lang="en-GB" smtClean="0"/>
              <a:pPr>
                <a:defRPr/>
              </a:pPr>
              <a:t>5</a:t>
            </a:fld>
            <a:endParaRPr lang="en-GB"/>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35896" y="2276872"/>
            <a:ext cx="6016548" cy="4581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64985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6</a:t>
            </a:fld>
            <a:endParaRPr lang="en-GB"/>
          </a:p>
        </p:txBody>
      </p:sp>
      <p:pic>
        <p:nvPicPr>
          <p:cNvPr id="4" name="Picture 9" descr="Ignalin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138"/>
            <a:ext cx="9252520" cy="6898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683568" y="5731077"/>
            <a:ext cx="2088232" cy="707886"/>
          </a:xfrm>
          <a:prstGeom prst="rect">
            <a:avLst/>
          </a:prstGeom>
          <a:noFill/>
        </p:spPr>
        <p:txBody>
          <a:bodyPr wrap="square" rtlCol="0">
            <a:spAutoFit/>
          </a:bodyPr>
          <a:lstStyle/>
          <a:p>
            <a:pPr algn="ctr"/>
            <a:r>
              <a:rPr lang="en-GB" sz="2000" dirty="0" smtClean="0">
                <a:solidFill>
                  <a:schemeClr val="tx2"/>
                </a:solidFill>
                <a:latin typeface="Calibri" panose="020F0502020204030204" pitchFamily="34" charset="0"/>
              </a:rPr>
              <a:t>Infected area</a:t>
            </a:r>
          </a:p>
          <a:p>
            <a:pPr algn="ctr"/>
            <a:r>
              <a:rPr lang="en-GB" sz="2000" dirty="0" smtClean="0">
                <a:solidFill>
                  <a:schemeClr val="tx2"/>
                </a:solidFill>
                <a:latin typeface="Calibri" panose="020F0502020204030204" pitchFamily="34" charset="0"/>
              </a:rPr>
              <a:t>In 01/2014</a:t>
            </a:r>
            <a:endParaRPr lang="lt-LT" sz="2000" dirty="0" err="1" smtClean="0">
              <a:solidFill>
                <a:schemeClr val="tx2"/>
              </a:solidFill>
              <a:latin typeface="Calibri" panose="020F0502020204030204" pitchFamily="34" charset="0"/>
            </a:endParaRPr>
          </a:p>
        </p:txBody>
      </p:sp>
      <p:sp>
        <p:nvSpPr>
          <p:cNvPr id="6" name="Right Arrow 5"/>
          <p:cNvSpPr/>
          <p:nvPr/>
        </p:nvSpPr>
        <p:spPr>
          <a:xfrm>
            <a:off x="2627784" y="5877271"/>
            <a:ext cx="1512168" cy="415499"/>
          </a:xfrm>
          <a:prstGeom prst="rightArrow">
            <a:avLst/>
          </a:prstGeom>
          <a:solidFill>
            <a:schemeClr val="tx2"/>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lt-LT" sz="1800" b="0">
              <a:solidFill>
                <a:schemeClr val="tx2"/>
              </a:solidFill>
            </a:endParaRPr>
          </a:p>
        </p:txBody>
      </p:sp>
      <p:sp>
        <p:nvSpPr>
          <p:cNvPr id="7" name="TextBox 6"/>
          <p:cNvSpPr txBox="1"/>
          <p:nvPr/>
        </p:nvSpPr>
        <p:spPr>
          <a:xfrm>
            <a:off x="323528" y="4725144"/>
            <a:ext cx="2088232" cy="707886"/>
          </a:xfrm>
          <a:prstGeom prst="rect">
            <a:avLst/>
          </a:prstGeom>
          <a:noFill/>
        </p:spPr>
        <p:txBody>
          <a:bodyPr wrap="square" rtlCol="0">
            <a:spAutoFit/>
          </a:bodyPr>
          <a:lstStyle/>
          <a:p>
            <a:pPr algn="ctr"/>
            <a:r>
              <a:rPr lang="en-GB" sz="2000" dirty="0" smtClean="0">
                <a:solidFill>
                  <a:schemeClr val="tx2"/>
                </a:solidFill>
                <a:latin typeface="Calibri" panose="020F0502020204030204" pitchFamily="34" charset="0"/>
              </a:rPr>
              <a:t>Area at risk</a:t>
            </a:r>
          </a:p>
          <a:p>
            <a:pPr algn="ctr"/>
            <a:r>
              <a:rPr lang="en-GB" sz="2000" dirty="0" smtClean="0">
                <a:solidFill>
                  <a:schemeClr val="tx2"/>
                </a:solidFill>
                <a:latin typeface="Calibri" panose="020F0502020204030204" pitchFamily="34" charset="0"/>
              </a:rPr>
              <a:t>In 01/2014</a:t>
            </a:r>
            <a:endParaRPr lang="lt-LT" sz="2000" dirty="0" err="1" smtClean="0">
              <a:solidFill>
                <a:schemeClr val="tx2"/>
              </a:solidFill>
              <a:latin typeface="Calibri" panose="020F0502020204030204" pitchFamily="34" charset="0"/>
            </a:endParaRPr>
          </a:p>
        </p:txBody>
      </p:sp>
      <p:sp>
        <p:nvSpPr>
          <p:cNvPr id="8" name="Right Arrow 7"/>
          <p:cNvSpPr/>
          <p:nvPr/>
        </p:nvSpPr>
        <p:spPr>
          <a:xfrm>
            <a:off x="2267744" y="4797152"/>
            <a:ext cx="1368152" cy="288032"/>
          </a:xfrm>
          <a:prstGeom prst="rightArrow">
            <a:avLst/>
          </a:prstGeom>
          <a:solidFill>
            <a:srgbClr val="FF000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lt-LT" sz="1800" b="0"/>
          </a:p>
        </p:txBody>
      </p:sp>
    </p:spTree>
    <p:extLst>
      <p:ext uri="{BB962C8B-B14F-4D97-AF65-F5344CB8AC3E}">
        <p14:creationId xmlns:p14="http://schemas.microsoft.com/office/powerpoint/2010/main" xmlns="" val="2085541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7</a:t>
            </a:fld>
            <a:endParaRPr lang="en-GB"/>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9512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1115616" y="2204864"/>
            <a:ext cx="2088232" cy="707886"/>
          </a:xfrm>
          <a:prstGeom prst="rect">
            <a:avLst/>
          </a:prstGeom>
          <a:noFill/>
        </p:spPr>
        <p:txBody>
          <a:bodyPr wrap="square" rtlCol="0">
            <a:spAutoFit/>
          </a:bodyPr>
          <a:lstStyle/>
          <a:p>
            <a:pPr algn="ctr"/>
            <a:r>
              <a:rPr lang="en-GB" sz="2000" dirty="0" smtClean="0">
                <a:solidFill>
                  <a:schemeClr val="tx2"/>
                </a:solidFill>
                <a:latin typeface="Calibri" panose="020F0502020204030204" pitchFamily="34" charset="0"/>
              </a:rPr>
              <a:t>Area at risk in 2016</a:t>
            </a:r>
            <a:endParaRPr lang="lt-LT" sz="2000" dirty="0" err="1" smtClean="0">
              <a:solidFill>
                <a:schemeClr val="tx2"/>
              </a:solidFill>
              <a:latin typeface="Calibri" panose="020F0502020204030204" pitchFamily="34" charset="0"/>
            </a:endParaRPr>
          </a:p>
        </p:txBody>
      </p:sp>
      <p:sp>
        <p:nvSpPr>
          <p:cNvPr id="6" name="TextBox 5"/>
          <p:cNvSpPr txBox="1"/>
          <p:nvPr/>
        </p:nvSpPr>
        <p:spPr>
          <a:xfrm>
            <a:off x="395536" y="5517232"/>
            <a:ext cx="2088232" cy="707886"/>
          </a:xfrm>
          <a:prstGeom prst="rect">
            <a:avLst/>
          </a:prstGeom>
          <a:noFill/>
        </p:spPr>
        <p:txBody>
          <a:bodyPr wrap="square" rtlCol="0">
            <a:spAutoFit/>
          </a:bodyPr>
          <a:lstStyle/>
          <a:p>
            <a:pPr algn="ctr"/>
            <a:r>
              <a:rPr lang="en-GB" sz="2000" dirty="0" smtClean="0">
                <a:solidFill>
                  <a:schemeClr val="tx2"/>
                </a:solidFill>
                <a:latin typeface="Calibri" panose="020F0502020204030204" pitchFamily="34" charset="0"/>
              </a:rPr>
              <a:t>Infected area </a:t>
            </a:r>
          </a:p>
          <a:p>
            <a:pPr algn="ctr"/>
            <a:r>
              <a:rPr lang="en-GB" sz="2000" dirty="0" smtClean="0">
                <a:solidFill>
                  <a:schemeClr val="tx2"/>
                </a:solidFill>
                <a:latin typeface="Calibri" panose="020F0502020204030204" pitchFamily="34" charset="0"/>
              </a:rPr>
              <a:t>in 2016</a:t>
            </a:r>
            <a:endParaRPr lang="lt-LT" sz="2000" dirty="0" err="1" smtClean="0">
              <a:solidFill>
                <a:schemeClr val="tx2"/>
              </a:solidFill>
              <a:latin typeface="Calibri" panose="020F0502020204030204" pitchFamily="34" charset="0"/>
            </a:endParaRPr>
          </a:p>
        </p:txBody>
      </p:sp>
      <p:sp>
        <p:nvSpPr>
          <p:cNvPr id="4" name="Right Arrow 3"/>
          <p:cNvSpPr/>
          <p:nvPr/>
        </p:nvSpPr>
        <p:spPr>
          <a:xfrm>
            <a:off x="2627784" y="5517232"/>
            <a:ext cx="1944216" cy="576064"/>
          </a:xfrm>
          <a:prstGeom prst="right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lt-LT" sz="1800" b="0"/>
          </a:p>
        </p:txBody>
      </p:sp>
      <p:sp>
        <p:nvSpPr>
          <p:cNvPr id="8" name="Right Arrow 7"/>
          <p:cNvSpPr/>
          <p:nvPr/>
        </p:nvSpPr>
        <p:spPr>
          <a:xfrm>
            <a:off x="2619237" y="2558807"/>
            <a:ext cx="1160675" cy="425951"/>
          </a:xfrm>
          <a:prstGeom prst="right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lt-LT" sz="1800" b="0"/>
          </a:p>
        </p:txBody>
      </p:sp>
      <p:sp>
        <p:nvSpPr>
          <p:cNvPr id="9" name="Right Arrow 8"/>
          <p:cNvSpPr/>
          <p:nvPr/>
        </p:nvSpPr>
        <p:spPr>
          <a:xfrm rot="20043510">
            <a:off x="2517693" y="4713334"/>
            <a:ext cx="3808040" cy="576064"/>
          </a:xfrm>
          <a:prstGeom prst="right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lt-LT" sz="1800" b="0"/>
          </a:p>
        </p:txBody>
      </p:sp>
    </p:spTree>
    <p:extLst>
      <p:ext uri="{BB962C8B-B14F-4D97-AF65-F5344CB8AC3E}">
        <p14:creationId xmlns:p14="http://schemas.microsoft.com/office/powerpoint/2010/main" xmlns="" val="3833570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60" y="1124744"/>
            <a:ext cx="8229600" cy="936625"/>
          </a:xfrm>
        </p:spPr>
        <p:txBody>
          <a:bodyPr/>
          <a:lstStyle/>
          <a:p>
            <a:r>
              <a:rPr lang="en-GB" sz="3200" dirty="0" smtClean="0">
                <a:latin typeface="Calibri" panose="020F0502020204030204" pitchFamily="34" charset="0"/>
              </a:rPr>
              <a:t>To hunt or not to hunt?</a:t>
            </a:r>
            <a:endParaRPr lang="lt-LT" sz="32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8</a:t>
            </a:fld>
            <a:endParaRPr lang="en-GB"/>
          </a:p>
        </p:txBody>
      </p:sp>
      <p:pic>
        <p:nvPicPr>
          <p:cNvPr id="2050" name="Picture 2" descr="Vaizdo rezultatas pagal užklausą „To hunt or not to hun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56176" y="3344281"/>
            <a:ext cx="3048000" cy="3810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251520" y="2204864"/>
            <a:ext cx="8640960" cy="1200329"/>
          </a:xfrm>
          <a:prstGeom prst="rect">
            <a:avLst/>
          </a:prstGeom>
          <a:noFill/>
        </p:spPr>
        <p:txBody>
          <a:bodyPr wrap="square" rtlCol="0">
            <a:spAutoFit/>
          </a:bodyPr>
          <a:lstStyle/>
          <a:p>
            <a:pPr algn="just"/>
            <a:r>
              <a:rPr lang="en-US" sz="2400" dirty="0">
                <a:solidFill>
                  <a:schemeClr val="accent2">
                    <a:lumMod val="50000"/>
                  </a:schemeClr>
                </a:solidFill>
                <a:latin typeface="Calibri" panose="020F0502020204030204" pitchFamily="34" charset="0"/>
              </a:rPr>
              <a:t>Hunting </a:t>
            </a:r>
            <a:r>
              <a:rPr lang="en-US" sz="2400" b="0" dirty="0" smtClean="0">
                <a:solidFill>
                  <a:schemeClr val="accent2">
                    <a:lumMod val="50000"/>
                  </a:schemeClr>
                </a:solidFill>
                <a:latin typeface="Calibri" panose="020F0502020204030204" pitchFamily="34" charset="0"/>
              </a:rPr>
              <a:t>wild boars could </a:t>
            </a:r>
            <a:r>
              <a:rPr lang="en-US" sz="2400" b="0" dirty="0">
                <a:solidFill>
                  <a:schemeClr val="accent2">
                    <a:lumMod val="50000"/>
                  </a:schemeClr>
                </a:solidFill>
                <a:latin typeface="Calibri" panose="020F0502020204030204" pitchFamily="34" charset="0"/>
              </a:rPr>
              <a:t>appear a </a:t>
            </a:r>
            <a:r>
              <a:rPr lang="en-US" sz="2400" dirty="0" smtClean="0">
                <a:solidFill>
                  <a:schemeClr val="accent2">
                    <a:lumMod val="50000"/>
                  </a:schemeClr>
                </a:solidFill>
                <a:latin typeface="Calibri" panose="020F0502020204030204" pitchFamily="34" charset="0"/>
              </a:rPr>
              <a:t>simple and </a:t>
            </a:r>
            <a:r>
              <a:rPr lang="en-US" sz="2400" dirty="0">
                <a:solidFill>
                  <a:schemeClr val="accent2">
                    <a:lumMod val="50000"/>
                  </a:schemeClr>
                </a:solidFill>
                <a:latin typeface="Calibri" panose="020F0502020204030204" pitchFamily="34" charset="0"/>
              </a:rPr>
              <a:t>direct way to manage </a:t>
            </a:r>
            <a:r>
              <a:rPr lang="en-US" sz="2400" b="0" dirty="0">
                <a:solidFill>
                  <a:schemeClr val="accent2">
                    <a:lumMod val="50000"/>
                  </a:schemeClr>
                </a:solidFill>
                <a:latin typeface="Calibri" panose="020F0502020204030204" pitchFamily="34" charset="0"/>
              </a:rPr>
              <a:t>the number of susceptible animals in order to facilitate </a:t>
            </a:r>
            <a:r>
              <a:rPr lang="en-US" sz="2400" b="0" dirty="0" smtClean="0">
                <a:solidFill>
                  <a:schemeClr val="accent2">
                    <a:lumMod val="50000"/>
                  </a:schemeClr>
                </a:solidFill>
                <a:latin typeface="Calibri" panose="020F0502020204030204" pitchFamily="34" charset="0"/>
              </a:rPr>
              <a:t>the control </a:t>
            </a:r>
            <a:r>
              <a:rPr lang="en-US" sz="2400" b="0" dirty="0">
                <a:solidFill>
                  <a:schemeClr val="accent2">
                    <a:lumMod val="50000"/>
                  </a:schemeClr>
                </a:solidFill>
                <a:latin typeface="Calibri" panose="020F0502020204030204" pitchFamily="34" charset="0"/>
              </a:rPr>
              <a:t>and the eradication of ASF.</a:t>
            </a:r>
            <a:endParaRPr lang="lt-LT" sz="2400" b="0" dirty="0" err="1" smtClean="0">
              <a:solidFill>
                <a:schemeClr val="accent2">
                  <a:lumMod val="50000"/>
                </a:schemeClr>
              </a:solidFill>
              <a:latin typeface="Calibri" panose="020F0502020204030204" pitchFamily="34" charset="0"/>
            </a:endParaRPr>
          </a:p>
        </p:txBody>
      </p:sp>
      <p:sp>
        <p:nvSpPr>
          <p:cNvPr id="6" name="TextBox 5"/>
          <p:cNvSpPr txBox="1"/>
          <p:nvPr/>
        </p:nvSpPr>
        <p:spPr>
          <a:xfrm>
            <a:off x="323528" y="3774524"/>
            <a:ext cx="5832648" cy="2308324"/>
          </a:xfrm>
          <a:prstGeom prst="rect">
            <a:avLst/>
          </a:prstGeom>
          <a:noFill/>
        </p:spPr>
        <p:txBody>
          <a:bodyPr wrap="square" rtlCol="0">
            <a:spAutoFit/>
          </a:bodyPr>
          <a:lstStyle/>
          <a:p>
            <a:pPr algn="just"/>
            <a:r>
              <a:rPr lang="en-US" sz="2400" b="0" dirty="0">
                <a:solidFill>
                  <a:schemeClr val="accent2">
                    <a:lumMod val="50000"/>
                  </a:schemeClr>
                </a:solidFill>
                <a:latin typeface="Calibri" panose="020F0502020204030204" pitchFamily="34" charset="0"/>
              </a:rPr>
              <a:t>However, </a:t>
            </a:r>
            <a:r>
              <a:rPr lang="en-US" sz="2400" dirty="0">
                <a:solidFill>
                  <a:schemeClr val="accent2">
                    <a:lumMod val="50000"/>
                  </a:schemeClr>
                </a:solidFill>
                <a:latin typeface="Calibri" panose="020F0502020204030204" pitchFamily="34" charset="0"/>
              </a:rPr>
              <a:t>hunting pressure</a:t>
            </a:r>
            <a:r>
              <a:rPr lang="en-US" sz="2400" b="0" dirty="0">
                <a:solidFill>
                  <a:schemeClr val="accent2">
                    <a:lumMod val="50000"/>
                  </a:schemeClr>
                </a:solidFill>
                <a:latin typeface="Calibri" panose="020F0502020204030204" pitchFamily="34" charset="0"/>
              </a:rPr>
              <a:t> may be counterproductive</a:t>
            </a:r>
            <a:r>
              <a:rPr lang="en-US" sz="2400" b="0" dirty="0" smtClean="0">
                <a:solidFill>
                  <a:schemeClr val="accent2">
                    <a:lumMod val="50000"/>
                  </a:schemeClr>
                </a:solidFill>
                <a:latin typeface="Calibri" panose="020F0502020204030204" pitchFamily="34" charset="0"/>
              </a:rPr>
              <a:t>, since </a:t>
            </a:r>
            <a:r>
              <a:rPr lang="en-US" sz="2400" b="0" dirty="0">
                <a:solidFill>
                  <a:schemeClr val="accent2">
                    <a:lumMod val="50000"/>
                  </a:schemeClr>
                </a:solidFill>
                <a:latin typeface="Calibri" panose="020F0502020204030204" pitchFamily="34" charset="0"/>
              </a:rPr>
              <a:t>it may increase the size of the home-range of wild boar </a:t>
            </a:r>
            <a:r>
              <a:rPr lang="en-US" sz="2400" b="0" dirty="0" smtClean="0">
                <a:solidFill>
                  <a:schemeClr val="accent2">
                    <a:lumMod val="50000"/>
                  </a:schemeClr>
                </a:solidFill>
                <a:latin typeface="Calibri" panose="020F0502020204030204" pitchFamily="34" charset="0"/>
              </a:rPr>
              <a:t>meta populations, facilitating </a:t>
            </a:r>
            <a:r>
              <a:rPr lang="en-US" sz="2400" b="0" dirty="0">
                <a:solidFill>
                  <a:schemeClr val="accent2">
                    <a:lumMod val="50000"/>
                  </a:schemeClr>
                </a:solidFill>
                <a:latin typeface="Calibri" panose="020F0502020204030204" pitchFamily="34" charset="0"/>
              </a:rPr>
              <a:t>contacts between meta-populations, and promoting </a:t>
            </a:r>
            <a:r>
              <a:rPr lang="en-US" sz="2400" b="0" dirty="0" smtClean="0">
                <a:solidFill>
                  <a:schemeClr val="accent2">
                    <a:lumMod val="50000"/>
                  </a:schemeClr>
                </a:solidFill>
                <a:latin typeface="Calibri" panose="020F0502020204030204" pitchFamily="34" charset="0"/>
              </a:rPr>
              <a:t>long distance </a:t>
            </a:r>
            <a:r>
              <a:rPr lang="en-US" sz="2400" b="0" dirty="0">
                <a:solidFill>
                  <a:schemeClr val="accent2">
                    <a:lumMod val="50000"/>
                  </a:schemeClr>
                </a:solidFill>
                <a:latin typeface="Calibri" panose="020F0502020204030204" pitchFamily="34" charset="0"/>
              </a:rPr>
              <a:t>movements of individual animals.</a:t>
            </a:r>
            <a:endParaRPr lang="lt-LT" sz="2400" b="0" dirty="0" err="1" smtClean="0">
              <a:solidFill>
                <a:schemeClr val="accent2">
                  <a:lumMod val="50000"/>
                </a:schemeClr>
              </a:solidFill>
              <a:latin typeface="Calibri" panose="020F0502020204030204" pitchFamily="34" charset="0"/>
            </a:endParaRPr>
          </a:p>
        </p:txBody>
      </p:sp>
    </p:spTree>
    <p:extLst>
      <p:ext uri="{BB962C8B-B14F-4D97-AF65-F5344CB8AC3E}">
        <p14:creationId xmlns="" xmlns:p14="http://schemas.microsoft.com/office/powerpoint/2010/main" val="195413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esentation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B51D29931885E4B830A1570EAFB918A" ma:contentTypeVersion="2" ma:contentTypeDescription="Create a new document." ma:contentTypeScope="" ma:versionID="740a6bdf7d2ba505ffd43f68e82963e9">
  <xsd:schema xmlns:xsd="http://www.w3.org/2001/XMLSchema" xmlns:xs="http://www.w3.org/2001/XMLSchema" xmlns:p="http://schemas.microsoft.com/office/2006/metadata/properties" xmlns:ns1="http://schemas.microsoft.com/sharepoint/v3" targetNamespace="http://schemas.microsoft.com/office/2006/metadata/properties" ma:root="true" ma:fieldsID="58c033809eba6c005b0f7e67d21c05b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DBB52C-7338-46A7-804F-94D3B0CC4C67}">
  <ds:schemaRefs>
    <ds:schemaRef ds:uri="http://purl.org/dc/terms/"/>
    <ds:schemaRef ds:uri="http://purl.org/dc/dcmitype/"/>
    <ds:schemaRef ds:uri="http://schemas.microsoft.com/sharepoint/v3"/>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5CED134-6B24-4E31-AAEE-8AFAC7BD57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1AA313-8C53-431A-8BC1-240314D7FC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2665</TotalTime>
  <Words>1429</Words>
  <Application>Microsoft Office PowerPoint</Application>
  <PresentationFormat>Pokaz na ekranie (4:3)</PresentationFormat>
  <Paragraphs>121</Paragraphs>
  <Slides>22</Slides>
  <Notes>2</Notes>
  <HiddenSlides>0</HiddenSlides>
  <MMClips>0</MMClips>
  <ScaleCrop>false</ScaleCrop>
  <HeadingPairs>
    <vt:vector size="4" baseType="variant">
      <vt:variant>
        <vt:lpstr>Motyw</vt:lpstr>
      </vt:variant>
      <vt:variant>
        <vt:i4>2</vt:i4>
      </vt:variant>
      <vt:variant>
        <vt:lpstr>Tytuły slajdów</vt:lpstr>
      </vt:variant>
      <vt:variant>
        <vt:i4>22</vt:i4>
      </vt:variant>
    </vt:vector>
  </HeadingPairs>
  <TitlesOfParts>
    <vt:vector size="24" baseType="lpstr">
      <vt:lpstr>Default Design</vt:lpstr>
      <vt:lpstr>1_Presentation Template (2)</vt:lpstr>
      <vt:lpstr>Better Training for Safer Food Initiative</vt:lpstr>
      <vt:lpstr>Wild boar - surveillance</vt:lpstr>
      <vt:lpstr>Slajd 2</vt:lpstr>
      <vt:lpstr>Expert group assistance in a case of ASF in wild boars</vt:lpstr>
      <vt:lpstr>Infected area – how to define?</vt:lpstr>
      <vt:lpstr>Demarcation of the infected area</vt:lpstr>
      <vt:lpstr>Slajd 6</vt:lpstr>
      <vt:lpstr>Slajd 7</vt:lpstr>
      <vt:lpstr>To hunt or not to hunt?</vt:lpstr>
      <vt:lpstr>Hunting methods</vt:lpstr>
      <vt:lpstr>Hunting methods</vt:lpstr>
      <vt:lpstr>Surveillance in the infected area</vt:lpstr>
      <vt:lpstr>Surveillance in the infected area</vt:lpstr>
      <vt:lpstr>Surveillance in the infected area</vt:lpstr>
      <vt:lpstr>Disposal of carcasses</vt:lpstr>
      <vt:lpstr>SANCO/7112/2015 – Principles and criteria for geographically defining ASF regionalization </vt:lpstr>
      <vt:lpstr>SANCO/7112/2015 – Principles and criteria for geographically defining ASF regionalization </vt:lpstr>
      <vt:lpstr>SANCO/7112/2015 – Principles and criteria for geographically defining ASF regionalization </vt:lpstr>
      <vt:lpstr>ASF Strategy for Eastern Part of the EU </vt:lpstr>
      <vt:lpstr>ASF Strategy for Eastern Part of the EU </vt:lpstr>
      <vt:lpstr>Thank you for your kind attention!</vt:lpstr>
      <vt:lpstr>Slajd 21</vt:lpstr>
    </vt:vector>
  </TitlesOfParts>
  <Company>European Commission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Template Green Banner - 2014</dc:title>
  <dc:creator>turneem</dc:creator>
  <cp:lastModifiedBy>T440p</cp:lastModifiedBy>
  <cp:revision>216</cp:revision>
  <dcterms:created xsi:type="dcterms:W3CDTF">2011-10-28T10:25:18Z</dcterms:created>
  <dcterms:modified xsi:type="dcterms:W3CDTF">2016-12-13T16:47:09Z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0x0101000B51D29931885E4B830A1570EAFB918A</vt:lpwstr>
  </property>
</Properties>
</file>