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35"/>
  </p:notesMasterIdLst>
  <p:handoutMasterIdLst>
    <p:handoutMasterId r:id="rId36"/>
  </p:handoutMasterIdLst>
  <p:sldIdLst>
    <p:sldId id="261" r:id="rId5"/>
    <p:sldId id="257" r:id="rId6"/>
    <p:sldId id="272" r:id="rId7"/>
    <p:sldId id="273" r:id="rId8"/>
    <p:sldId id="274" r:id="rId9"/>
    <p:sldId id="275" r:id="rId10"/>
    <p:sldId id="277" r:id="rId11"/>
    <p:sldId id="278" r:id="rId12"/>
    <p:sldId id="284" r:id="rId13"/>
    <p:sldId id="298" r:id="rId14"/>
    <p:sldId id="285" r:id="rId15"/>
    <p:sldId id="315" r:id="rId16"/>
    <p:sldId id="282" r:id="rId17"/>
    <p:sldId id="287" r:id="rId18"/>
    <p:sldId id="288" r:id="rId19"/>
    <p:sldId id="302" r:id="rId20"/>
    <p:sldId id="289" r:id="rId21"/>
    <p:sldId id="296" r:id="rId22"/>
    <p:sldId id="306" r:id="rId23"/>
    <p:sldId id="310" r:id="rId24"/>
    <p:sldId id="311" r:id="rId25"/>
    <p:sldId id="313" r:id="rId26"/>
    <p:sldId id="314" r:id="rId27"/>
    <p:sldId id="312" r:id="rId28"/>
    <p:sldId id="305" r:id="rId29"/>
    <p:sldId id="301" r:id="rId30"/>
    <p:sldId id="303" r:id="rId31"/>
    <p:sldId id="304" r:id="rId32"/>
    <p:sldId id="300" r:id="rId33"/>
    <p:sldId id="316" r:id="rId34"/>
  </p:sldIdLst>
  <p:sldSz cx="9144000" cy="6858000" type="screen4x3"/>
  <p:notesSz cx="6669088" cy="97536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2">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47B22"/>
    <a:srgbClr val="F5F5F5"/>
    <a:srgbClr val="0065A2"/>
    <a:srgbClr val="663300"/>
    <a:srgbClr val="FFD624"/>
    <a:srgbClr val="2C2F1D"/>
    <a:srgbClr val="FDE7D7"/>
    <a:srgbClr val="FEF2E8"/>
    <a:srgbClr val="AFC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660"/>
  </p:normalViewPr>
  <p:slideViewPr>
    <p:cSldViewPr>
      <p:cViewPr varScale="1">
        <p:scale>
          <a:sx n="70" d="100"/>
          <a:sy n="70" d="100"/>
        </p:scale>
        <p:origin x="144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24"/>
    </p:cViewPr>
  </p:sorterViewPr>
  <p:notesViewPr>
    <p:cSldViewPr>
      <p:cViewPr varScale="1">
        <p:scale>
          <a:sx n="62" d="100"/>
          <a:sy n="62" d="100"/>
        </p:scale>
        <p:origin x="-2850" y="-78"/>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66"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66"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lgn="r">
              <a:defRPr sz="1200" b="0">
                <a:solidFill>
                  <a:schemeClr val="tx1"/>
                </a:solidFill>
                <a:latin typeface="Arial" charset="0"/>
              </a:defRPr>
            </a:lvl1pPr>
          </a:lstStyle>
          <a:p>
            <a:pPr>
              <a:defRPr/>
            </a:pPr>
            <a:fld id="{7077C6DE-A789-4AAB-87BE-A924DDA2AD57}" type="slidenum">
              <a:rPr lang="en-GB"/>
              <a:pPr>
                <a:defRPr/>
              </a:pPr>
              <a:t>‹#›</a:t>
            </a:fld>
            <a:endParaRPr lang="en-GB"/>
          </a:p>
        </p:txBody>
      </p:sp>
    </p:spTree>
    <p:extLst>
      <p:ext uri="{BB962C8B-B14F-4D97-AF65-F5344CB8AC3E}">
        <p14:creationId xmlns:p14="http://schemas.microsoft.com/office/powerpoint/2010/main" val="3756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66"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896938" y="731838"/>
            <a:ext cx="4876800" cy="36576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598" y="4632687"/>
            <a:ext cx="5335893" cy="4389354"/>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66"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lgn="r">
              <a:defRPr sz="1200" b="0">
                <a:solidFill>
                  <a:schemeClr val="tx1"/>
                </a:solidFill>
                <a:latin typeface="Arial" charset="0"/>
              </a:defRPr>
            </a:lvl1pPr>
          </a:lstStyle>
          <a:p>
            <a:pPr>
              <a:defRPr/>
            </a:pPr>
            <a:fld id="{73A0A35F-4F92-49E4-9F04-766A330FD38B}" type="slidenum">
              <a:rPr lang="en-GB"/>
              <a:pPr>
                <a:defRPr/>
              </a:pPr>
              <a:t>‹#›</a:t>
            </a:fld>
            <a:endParaRPr lang="en-GB"/>
          </a:p>
        </p:txBody>
      </p:sp>
    </p:spTree>
    <p:extLst>
      <p:ext uri="{BB962C8B-B14F-4D97-AF65-F5344CB8AC3E}">
        <p14:creationId xmlns:p14="http://schemas.microsoft.com/office/powerpoint/2010/main" val="13001277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098000"/>
            <a:ext cx="9144000" cy="5760000"/>
          </a:xfrm>
          <a:prstGeom prst="rect">
            <a:avLst/>
          </a:prstGeom>
          <a:solidFill>
            <a:srgbClr val="F5F5F5"/>
          </a:solidFill>
          <a:ln w="73025" algn="ctr">
            <a:no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chemeClr val="lt1"/>
              </a:solidFill>
              <a:latin typeface="+mn-lt"/>
            </a:endParaRPr>
          </a:p>
        </p:txBody>
      </p:sp>
      <p:pic>
        <p:nvPicPr>
          <p:cNvPr id="5" name="Picture 10" descr="en-quadri_small"/>
          <p:cNvPicPr>
            <a:picLocks noChangeAspect="1" noChangeArrowheads="1"/>
          </p:cNvPicPr>
          <p:nvPr userDrawn="1"/>
        </p:nvPicPr>
        <p:blipFill>
          <a:blip r:embed="rId2" cstate="print"/>
          <a:srcRect/>
          <a:stretch>
            <a:fillRect/>
          </a:stretch>
        </p:blipFill>
        <p:spPr bwMode="auto">
          <a:xfrm>
            <a:off x="3903663" y="307975"/>
            <a:ext cx="1593850" cy="1101725"/>
          </a:xfrm>
          <a:prstGeom prst="rect">
            <a:avLst/>
          </a:prstGeom>
          <a:noFill/>
          <a:ln w="9525">
            <a:noFill/>
            <a:miter lim="800000"/>
            <a:headEnd/>
            <a:tailEnd/>
          </a:ln>
        </p:spPr>
      </p:pic>
      <p:sp>
        <p:nvSpPr>
          <p:cNvPr id="2" name="Title 1"/>
          <p:cNvSpPr>
            <a:spLocks noGrp="1"/>
          </p:cNvSpPr>
          <p:nvPr>
            <p:ph type="title" hasCustomPrompt="1"/>
          </p:nvPr>
        </p:nvSpPr>
        <p:spPr>
          <a:xfrm>
            <a:off x="0" y="1484784"/>
            <a:ext cx="9144000" cy="2232248"/>
          </a:xfrm>
        </p:spPr>
        <p:txBody>
          <a:bodyPr wrap="square" lIns="0" tIns="0" rIns="0" bIns="0" anchor="ctr" anchorCtr="0"/>
          <a:lstStyle>
            <a:lvl1pPr indent="0" algn="ctr">
              <a:defRPr sz="3000" b="1" baseline="0">
                <a:solidFill>
                  <a:schemeClr val="tx1">
                    <a:lumMod val="75000"/>
                    <a:lumOff val="25000"/>
                  </a:schemeClr>
                </a:solidFill>
              </a:defRPr>
            </a:lvl1pPr>
          </a:lstStyle>
          <a:p>
            <a:r>
              <a:rPr lang="en-US" dirty="0"/>
              <a:t>Click to add title…Verdana 36pts</a:t>
            </a:r>
            <a:br>
              <a:rPr lang="en-US" dirty="0"/>
            </a:br>
            <a:r>
              <a:rPr lang="en-US" dirty="0"/>
              <a:t>Subtitle here (</a:t>
            </a:r>
            <a:r>
              <a:rPr lang="en-US" dirty="0" err="1"/>
              <a:t>verdana</a:t>
            </a:r>
            <a:r>
              <a:rPr lang="en-US" dirty="0"/>
              <a:t> 30pts – not bold)</a:t>
            </a:r>
            <a:endParaRPr lang="en-GB" dirty="0"/>
          </a:p>
        </p:txBody>
      </p:sp>
      <p:sp>
        <p:nvSpPr>
          <p:cNvPr id="14" name="Text Placeholder 13"/>
          <p:cNvSpPr>
            <a:spLocks noGrp="1"/>
          </p:cNvSpPr>
          <p:nvPr>
            <p:ph type="body" sz="quarter" idx="11" hasCustomPrompt="1"/>
          </p:nvPr>
        </p:nvSpPr>
        <p:spPr>
          <a:xfrm>
            <a:off x="6084168" y="6165304"/>
            <a:ext cx="2736304" cy="260361"/>
          </a:xfrm>
        </p:spPr>
        <p:txBody>
          <a:bodyPr/>
          <a:lstStyle>
            <a:lvl1pPr marL="0" indent="0" algn="r">
              <a:buNone/>
              <a:defRPr sz="1000" b="1" i="0" baseline="0">
                <a:solidFill>
                  <a:schemeClr val="tx1">
                    <a:lumMod val="95000"/>
                    <a:lumOff val="5000"/>
                  </a:schemeClr>
                </a:solidFill>
              </a:defRPr>
            </a:lvl1pPr>
          </a:lstStyle>
          <a:p>
            <a:pPr lvl="0"/>
            <a:r>
              <a:rPr lang="fr-BE" dirty="0"/>
              <a:t>Click to </a:t>
            </a:r>
            <a:r>
              <a:rPr lang="fr-BE" dirty="0" err="1"/>
              <a:t>add</a:t>
            </a:r>
            <a:r>
              <a:rPr lang="fr-BE" dirty="0"/>
              <a:t> date - </a:t>
            </a:r>
            <a:r>
              <a:rPr lang="fr-BE" dirty="0" err="1"/>
              <a:t>verdana</a:t>
            </a:r>
            <a:r>
              <a:rPr lang="fr-BE" dirty="0"/>
              <a:t>, 10pts</a:t>
            </a:r>
            <a:endParaRPr lang="en-GB" dirty="0"/>
          </a:p>
        </p:txBody>
      </p:sp>
      <p:sp>
        <p:nvSpPr>
          <p:cNvPr id="7" name="Text Placeholder 6"/>
          <p:cNvSpPr>
            <a:spLocks noGrp="1"/>
          </p:cNvSpPr>
          <p:nvPr>
            <p:ph type="body" sz="quarter" idx="12" hasCustomPrompt="1"/>
          </p:nvPr>
        </p:nvSpPr>
        <p:spPr>
          <a:xfrm>
            <a:off x="35496" y="4365104"/>
            <a:ext cx="4320853" cy="431800"/>
          </a:xfrm>
        </p:spPr>
        <p:txBody>
          <a:bodyPr/>
          <a:lstStyle>
            <a:lvl1pPr marL="0" indent="0" algn="r">
              <a:buNone/>
              <a:defRPr sz="1600" b="1" i="0">
                <a:solidFill>
                  <a:schemeClr val="tx1">
                    <a:lumMod val="75000"/>
                    <a:lumOff val="25000"/>
                  </a:schemeClr>
                </a:solidFill>
              </a:defRPr>
            </a:lvl1pPr>
          </a:lstStyle>
          <a:p>
            <a:pPr lvl="0"/>
            <a:r>
              <a:rPr lang="fr-BE" dirty="0"/>
              <a:t>Click to </a:t>
            </a:r>
            <a:r>
              <a:rPr lang="fr-BE" dirty="0" err="1"/>
              <a:t>add</a:t>
            </a:r>
            <a:r>
              <a:rPr lang="fr-BE" dirty="0"/>
              <a:t> </a:t>
            </a:r>
            <a:r>
              <a:rPr lang="fr-BE" dirty="0" err="1"/>
              <a:t>name</a:t>
            </a:r>
            <a:r>
              <a:rPr lang="fr-BE" dirty="0"/>
              <a:t>…</a:t>
            </a:r>
            <a:endParaRPr lang="en-GB" dirty="0"/>
          </a:p>
        </p:txBody>
      </p:sp>
      <p:sp>
        <p:nvSpPr>
          <p:cNvPr id="9" name="Text Placeholder 8"/>
          <p:cNvSpPr>
            <a:spLocks noGrp="1"/>
          </p:cNvSpPr>
          <p:nvPr>
            <p:ph type="body" sz="quarter" idx="13" hasCustomPrompt="1"/>
          </p:nvPr>
        </p:nvSpPr>
        <p:spPr>
          <a:xfrm>
            <a:off x="4716016" y="3861048"/>
            <a:ext cx="3979862" cy="1657350"/>
          </a:xfrm>
        </p:spPr>
        <p:txBody>
          <a:bodyPr/>
          <a:lstStyle>
            <a:lvl1pPr marL="0" indent="0">
              <a:buNone/>
              <a:defRPr sz="8800" b="1" i="0">
                <a:solidFill>
                  <a:srgbClr val="F47B22"/>
                </a:solidFill>
              </a:defRPr>
            </a:lvl1pPr>
          </a:lstStyle>
          <a:p>
            <a:pPr lvl="0"/>
            <a:r>
              <a:rPr lang="fr-BE" dirty="0"/>
              <a:t>BTSF</a:t>
            </a:r>
            <a:endParaRPr lang="en-GB" dirty="0"/>
          </a:p>
        </p:txBody>
      </p:sp>
      <p:sp>
        <p:nvSpPr>
          <p:cNvPr id="15" name="Text Placeholder 14"/>
          <p:cNvSpPr>
            <a:spLocks noGrp="1"/>
          </p:cNvSpPr>
          <p:nvPr>
            <p:ph type="body" sz="quarter" idx="14" hasCustomPrompt="1"/>
          </p:nvPr>
        </p:nvSpPr>
        <p:spPr>
          <a:xfrm>
            <a:off x="395536" y="4941888"/>
            <a:ext cx="3960564" cy="1223416"/>
          </a:xfrm>
        </p:spPr>
        <p:txBody>
          <a:bodyPr/>
          <a:lstStyle>
            <a:lvl1pPr marL="0" indent="0">
              <a:buNone/>
              <a:defRPr sz="2400"/>
            </a:lvl1pPr>
          </a:lstStyle>
          <a:p>
            <a:pPr algn="r"/>
            <a:r>
              <a:rPr lang="fr-BE" sz="1000" b="0" dirty="0">
                <a:solidFill>
                  <a:schemeClr val="bg1">
                    <a:lumMod val="50000"/>
                  </a:schemeClr>
                </a:solidFill>
              </a:rPr>
              <a:t>Click to </a:t>
            </a:r>
            <a:r>
              <a:rPr lang="fr-BE" sz="1000" b="0" dirty="0" err="1">
                <a:solidFill>
                  <a:schemeClr val="bg1">
                    <a:lumMod val="50000"/>
                  </a:schemeClr>
                </a:solidFill>
              </a:rPr>
              <a:t>add</a:t>
            </a:r>
            <a:r>
              <a:rPr lang="fr-BE" sz="1000" b="0" dirty="0">
                <a:solidFill>
                  <a:schemeClr val="bg1">
                    <a:lumMod val="50000"/>
                  </a:schemeClr>
                </a:solidFill>
              </a:rPr>
              <a:t> </a:t>
            </a:r>
            <a:r>
              <a:rPr lang="fr-BE" sz="1000" b="0" dirty="0" err="1">
                <a:solidFill>
                  <a:schemeClr val="bg1">
                    <a:lumMod val="50000"/>
                  </a:schemeClr>
                </a:solidFill>
              </a:rPr>
              <a:t>disclaimer</a:t>
            </a:r>
            <a:r>
              <a:rPr lang="fr-BE" sz="1000" b="0" dirty="0">
                <a:solidFill>
                  <a:schemeClr val="bg1">
                    <a:lumMod val="50000"/>
                  </a:schemeClr>
                </a:solidFill>
              </a:rPr>
              <a:t>…</a:t>
            </a:r>
            <a:endParaRPr lang="en-GB" sz="1000" b="0" dirty="0">
              <a:solidFill>
                <a:schemeClr val="bg1">
                  <a:lumMod val="50000"/>
                </a:schemeClr>
              </a:solidFill>
            </a:endParaRPr>
          </a:p>
        </p:txBody>
      </p:sp>
      <p:sp>
        <p:nvSpPr>
          <p:cNvPr id="10" name="Rectangle 9"/>
          <p:cNvSpPr>
            <a:spLocks noChangeArrowheads="1"/>
          </p:cNvSpPr>
          <p:nvPr userDrawn="1"/>
        </p:nvSpPr>
        <p:spPr bwMode="auto">
          <a:xfrm>
            <a:off x="4229894" y="6382800"/>
            <a:ext cx="684212" cy="482601"/>
          </a:xfrm>
          <a:prstGeom prst="rect">
            <a:avLst/>
          </a:prstGeom>
          <a:solidFill>
            <a:srgbClr val="AFC651"/>
          </a:solidFill>
          <a:ln w="9525" algn="ctr">
            <a:noFill/>
            <a:miter lim="800000"/>
            <a:headEnd/>
            <a:tailEnd/>
          </a:ln>
          <a:effectLst/>
        </p:spPr>
        <p:txBody>
          <a:bodyPr lIns="36000"/>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defTabSz="457200">
              <a:lnSpc>
                <a:spcPct val="100000"/>
              </a:lnSpc>
              <a:defRPr/>
            </a:pPr>
            <a:r>
              <a:rPr lang="fr-BE" sz="400" b="0" i="1" dirty="0">
                <a:solidFill>
                  <a:schemeClr val="bg1"/>
                </a:solidFill>
                <a:latin typeface="+mj-lt"/>
              </a:rPr>
              <a:t>Consumers,</a:t>
            </a:r>
            <a:r>
              <a:rPr lang="fr-BE" sz="400" b="0" i="1" baseline="0" dirty="0">
                <a:solidFill>
                  <a:schemeClr val="bg1"/>
                </a:solidFill>
                <a:latin typeface="+mj-lt"/>
              </a:rPr>
              <a:t> Health, Agriculture  and Food </a:t>
            </a:r>
          </a:p>
          <a:p>
            <a:pPr defTabSz="457200">
              <a:lnSpc>
                <a:spcPct val="100000"/>
              </a:lnSpc>
              <a:defRPr/>
            </a:pPr>
            <a:r>
              <a:rPr lang="fr-BE" sz="400" b="0" i="1" baseline="0" dirty="0">
                <a:solidFill>
                  <a:schemeClr val="bg1"/>
                </a:solidFill>
                <a:latin typeface="+mj-lt"/>
              </a:rPr>
              <a:t>Executive  Agency</a:t>
            </a:r>
            <a:endParaRPr lang="fr-BE" sz="400" b="0" i="1" dirty="0">
              <a:solidFill>
                <a:schemeClr val="bg1"/>
              </a:solidFill>
              <a:latin typeface="+mj-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62894"/>
            <a:ext cx="3008313" cy="1162050"/>
          </a:xfrm>
        </p:spPr>
        <p:txBody>
          <a:bodyPr anchor="b"/>
          <a:lstStyle>
            <a:lvl1pPr algn="l">
              <a:defRPr sz="2000" b="1">
                <a:solidFill>
                  <a:schemeClr val="bg2">
                    <a:lumMod val="50000"/>
                  </a:schemeClr>
                </a:solidFill>
              </a:defRPr>
            </a:lvl1pPr>
          </a:lstStyle>
          <a:p>
            <a:r>
              <a:rPr lang="en-US"/>
              <a:t>Click to edit Master title style</a:t>
            </a:r>
            <a:endParaRPr lang="en-GB"/>
          </a:p>
        </p:txBody>
      </p:sp>
      <p:sp>
        <p:nvSpPr>
          <p:cNvPr id="3" name="Content Placeholder 2"/>
          <p:cNvSpPr>
            <a:spLocks noGrp="1"/>
          </p:cNvSpPr>
          <p:nvPr>
            <p:ph idx="1"/>
          </p:nvPr>
        </p:nvSpPr>
        <p:spPr>
          <a:xfrm>
            <a:off x="3575050" y="1762895"/>
            <a:ext cx="5111750" cy="3898354"/>
          </a:xfrm>
        </p:spPr>
        <p:txBody>
          <a:bodyPr/>
          <a:lstStyle>
            <a:lvl1pPr>
              <a:defRPr sz="3200">
                <a:solidFill>
                  <a:schemeClr val="bg2">
                    <a:lumMod val="50000"/>
                  </a:schemeClr>
                </a:solidFill>
              </a:defRPr>
            </a:lvl1pPr>
            <a:lvl2pPr>
              <a:buClr>
                <a:srgbClr val="F47B22"/>
              </a:buClr>
              <a:defRPr sz="2800">
                <a:solidFill>
                  <a:schemeClr val="bg2">
                    <a:lumMod val="50000"/>
                  </a:schemeClr>
                </a:solidFill>
              </a:defRPr>
            </a:lvl2pPr>
            <a:lvl3pPr>
              <a:defRPr sz="2400">
                <a:solidFill>
                  <a:schemeClr val="bg2">
                    <a:lumMod val="50000"/>
                  </a:schemeClr>
                </a:solidFill>
              </a:defRPr>
            </a:lvl3pPr>
            <a:lvl4pPr>
              <a:defRPr sz="2000">
                <a:solidFill>
                  <a:schemeClr val="bg2">
                    <a:lumMod val="50000"/>
                  </a:schemeClr>
                </a:solidFill>
              </a:defRPr>
            </a:lvl4pPr>
            <a:lvl5pPr>
              <a:defRPr sz="2000">
                <a:solidFill>
                  <a:schemeClr val="bg2">
                    <a:lumMod val="50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2924945"/>
            <a:ext cx="3008313" cy="2736304"/>
          </a:xfrm>
        </p:spPr>
        <p:txBody>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9"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1"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12" name="Rectangle 11"/>
          <p:cNvSpPr>
            <a:spLocks noChangeArrowheads="1"/>
          </p:cNvSpPr>
          <p:nvPr userDrawn="1"/>
        </p:nvSpPr>
        <p:spPr bwMode="auto">
          <a:xfrm>
            <a:off x="4229894" y="6382800"/>
            <a:ext cx="684212" cy="482601"/>
          </a:xfrm>
          <a:prstGeom prst="rect">
            <a:avLst/>
          </a:prstGeom>
          <a:solidFill>
            <a:srgbClr val="AFC651"/>
          </a:solidFill>
          <a:ln w="9525" algn="ctr">
            <a:noFill/>
            <a:miter lim="800000"/>
            <a:headEnd/>
            <a:tailEnd/>
          </a:ln>
          <a:effectLst/>
        </p:spPr>
        <p:txBody>
          <a:bodyPr lIns="36000"/>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defTabSz="457200">
              <a:lnSpc>
                <a:spcPct val="100000"/>
              </a:lnSpc>
              <a:defRPr/>
            </a:pPr>
            <a:r>
              <a:rPr lang="fr-BE" sz="400" b="0" i="1" dirty="0" err="1">
                <a:solidFill>
                  <a:schemeClr val="bg1"/>
                </a:solidFill>
                <a:latin typeface="+mj-lt"/>
              </a:rPr>
              <a:t>Consumers</a:t>
            </a:r>
            <a:r>
              <a:rPr lang="fr-BE" sz="400" b="0" i="1" dirty="0">
                <a:solidFill>
                  <a:schemeClr val="bg1"/>
                </a:solidFill>
                <a:latin typeface="+mj-lt"/>
              </a:rPr>
              <a:t>,</a:t>
            </a:r>
            <a:r>
              <a:rPr lang="fr-BE" sz="400" b="0" i="1" baseline="0" dirty="0">
                <a:solidFill>
                  <a:schemeClr val="bg1"/>
                </a:solidFill>
                <a:latin typeface="+mj-lt"/>
              </a:rPr>
              <a:t> </a:t>
            </a:r>
            <a:r>
              <a:rPr lang="fr-BE" sz="400" b="0" i="1" baseline="0" dirty="0" err="1">
                <a:solidFill>
                  <a:schemeClr val="bg1"/>
                </a:solidFill>
                <a:latin typeface="+mj-lt"/>
              </a:rPr>
              <a:t>Health</a:t>
            </a:r>
            <a:r>
              <a:rPr lang="fr-BE" sz="400" b="0" i="1" baseline="0" dirty="0">
                <a:solidFill>
                  <a:schemeClr val="bg1"/>
                </a:solidFill>
                <a:latin typeface="+mj-lt"/>
              </a:rPr>
              <a:t>, Agriculture  and Food </a:t>
            </a:r>
          </a:p>
          <a:p>
            <a:pPr defTabSz="457200">
              <a:lnSpc>
                <a:spcPct val="100000"/>
              </a:lnSpc>
              <a:defRPr/>
            </a:pPr>
            <a:r>
              <a:rPr lang="fr-BE" sz="400" b="0" i="1" baseline="0" dirty="0" err="1">
                <a:solidFill>
                  <a:schemeClr val="bg1"/>
                </a:solidFill>
                <a:latin typeface="+mj-lt"/>
              </a:rPr>
              <a:t>Executive</a:t>
            </a:r>
            <a:r>
              <a:rPr lang="fr-BE" sz="400" b="0" i="1" baseline="0" dirty="0">
                <a:solidFill>
                  <a:schemeClr val="bg1"/>
                </a:solidFill>
                <a:latin typeface="+mj-lt"/>
              </a:rPr>
              <a:t>  Agency</a:t>
            </a:r>
            <a:endParaRPr lang="fr-BE" sz="400" b="0" i="1" dirty="0">
              <a:solidFill>
                <a:schemeClr val="bg1"/>
              </a:solidFill>
              <a:latin typeface="+mj-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2">
                    <a:lumMod val="50000"/>
                  </a:schemeClr>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1700807"/>
            <a:ext cx="5486400" cy="3026767"/>
          </a:xfrm>
        </p:spPr>
        <p:txBody>
          <a:bodyPr/>
          <a:lstStyle>
            <a:lvl1pPr marL="0" indent="0">
              <a:buNone/>
              <a:defRPr sz="32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9"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1"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12" name="Rectangle 11"/>
          <p:cNvSpPr>
            <a:spLocks noChangeArrowheads="1"/>
          </p:cNvSpPr>
          <p:nvPr userDrawn="1"/>
        </p:nvSpPr>
        <p:spPr bwMode="auto">
          <a:xfrm>
            <a:off x="4229894" y="6382800"/>
            <a:ext cx="684212" cy="482601"/>
          </a:xfrm>
          <a:prstGeom prst="rect">
            <a:avLst/>
          </a:prstGeom>
          <a:solidFill>
            <a:srgbClr val="AFC651"/>
          </a:solidFill>
          <a:ln w="9525" algn="ctr">
            <a:noFill/>
            <a:miter lim="800000"/>
            <a:headEnd/>
            <a:tailEnd/>
          </a:ln>
          <a:effectLst/>
        </p:spPr>
        <p:txBody>
          <a:bodyPr lIns="36000"/>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defTabSz="457200">
              <a:lnSpc>
                <a:spcPct val="100000"/>
              </a:lnSpc>
              <a:defRPr/>
            </a:pPr>
            <a:r>
              <a:rPr lang="fr-BE" sz="400" b="0" i="1" dirty="0" err="1">
                <a:solidFill>
                  <a:schemeClr val="bg1"/>
                </a:solidFill>
                <a:latin typeface="+mj-lt"/>
              </a:rPr>
              <a:t>Consumers</a:t>
            </a:r>
            <a:r>
              <a:rPr lang="fr-BE" sz="400" b="0" i="1" dirty="0">
                <a:solidFill>
                  <a:schemeClr val="bg1"/>
                </a:solidFill>
                <a:latin typeface="+mj-lt"/>
              </a:rPr>
              <a:t>,</a:t>
            </a:r>
            <a:r>
              <a:rPr lang="fr-BE" sz="400" b="0" i="1" baseline="0" dirty="0">
                <a:solidFill>
                  <a:schemeClr val="bg1"/>
                </a:solidFill>
                <a:latin typeface="+mj-lt"/>
              </a:rPr>
              <a:t> </a:t>
            </a:r>
            <a:r>
              <a:rPr lang="fr-BE" sz="400" b="0" i="1" baseline="0" dirty="0" err="1">
                <a:solidFill>
                  <a:schemeClr val="bg1"/>
                </a:solidFill>
                <a:latin typeface="+mj-lt"/>
              </a:rPr>
              <a:t>Health</a:t>
            </a:r>
            <a:r>
              <a:rPr lang="fr-BE" sz="400" b="0" i="1" baseline="0" dirty="0">
                <a:solidFill>
                  <a:schemeClr val="bg1"/>
                </a:solidFill>
                <a:latin typeface="+mj-lt"/>
              </a:rPr>
              <a:t>, Agriculture  and Food </a:t>
            </a:r>
          </a:p>
          <a:p>
            <a:pPr defTabSz="457200">
              <a:lnSpc>
                <a:spcPct val="100000"/>
              </a:lnSpc>
              <a:defRPr/>
            </a:pPr>
            <a:r>
              <a:rPr lang="fr-BE" sz="400" b="0" i="1" baseline="0" dirty="0" err="1">
                <a:solidFill>
                  <a:schemeClr val="bg1"/>
                </a:solidFill>
                <a:latin typeface="+mj-lt"/>
              </a:rPr>
              <a:t>Executive</a:t>
            </a:r>
            <a:r>
              <a:rPr lang="fr-BE" sz="400" b="0" i="1" baseline="0" dirty="0">
                <a:solidFill>
                  <a:schemeClr val="bg1"/>
                </a:solidFill>
                <a:latin typeface="+mj-lt"/>
              </a:rPr>
              <a:t>  Agency</a:t>
            </a:r>
            <a:endParaRPr lang="fr-BE" sz="400" b="0" i="1" dirty="0">
              <a:solidFill>
                <a:schemeClr val="bg1"/>
              </a:solidFill>
              <a:latin typeface="+mj-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776"/>
            <a:ext cx="8229600" cy="936625"/>
          </a:xfrm>
        </p:spPr>
        <p:txBody>
          <a:bodyPr/>
          <a:lstStyle>
            <a:lvl1pPr>
              <a:defRPr>
                <a:solidFill>
                  <a:schemeClr val="bg2">
                    <a:lumMod val="50000"/>
                  </a:schemeClr>
                </a:solidFill>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solidFill>
                  <a:schemeClr val="bg2">
                    <a:lumMod val="50000"/>
                  </a:schemeClr>
                </a:solidFill>
              </a:defRPr>
            </a:lvl1pPr>
            <a:lvl2pPr>
              <a:buClr>
                <a:srgbClr val="F47B22"/>
              </a:buCl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0"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11" name="Rectangle 10"/>
          <p:cNvSpPr>
            <a:spLocks noChangeArrowheads="1"/>
          </p:cNvSpPr>
          <p:nvPr userDrawn="1"/>
        </p:nvSpPr>
        <p:spPr bwMode="auto">
          <a:xfrm>
            <a:off x="4229894" y="6382800"/>
            <a:ext cx="684212" cy="482601"/>
          </a:xfrm>
          <a:prstGeom prst="rect">
            <a:avLst/>
          </a:prstGeom>
          <a:solidFill>
            <a:srgbClr val="AFC651"/>
          </a:solidFill>
          <a:ln w="9525" algn="ctr">
            <a:noFill/>
            <a:miter lim="800000"/>
            <a:headEnd/>
            <a:tailEnd/>
          </a:ln>
          <a:effectLst/>
        </p:spPr>
        <p:txBody>
          <a:bodyPr lIns="36000"/>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defTabSz="457200">
              <a:lnSpc>
                <a:spcPct val="100000"/>
              </a:lnSpc>
              <a:defRPr/>
            </a:pPr>
            <a:r>
              <a:rPr lang="fr-BE" sz="400" b="0" i="1" dirty="0" err="1">
                <a:solidFill>
                  <a:schemeClr val="bg1"/>
                </a:solidFill>
                <a:latin typeface="+mj-lt"/>
              </a:rPr>
              <a:t>Consumers</a:t>
            </a:r>
            <a:r>
              <a:rPr lang="fr-BE" sz="400" b="0" i="1" dirty="0">
                <a:solidFill>
                  <a:schemeClr val="bg1"/>
                </a:solidFill>
                <a:latin typeface="+mj-lt"/>
              </a:rPr>
              <a:t>,</a:t>
            </a:r>
            <a:r>
              <a:rPr lang="fr-BE" sz="400" b="0" i="1" baseline="0" dirty="0">
                <a:solidFill>
                  <a:schemeClr val="bg1"/>
                </a:solidFill>
                <a:latin typeface="+mj-lt"/>
              </a:rPr>
              <a:t> </a:t>
            </a:r>
            <a:r>
              <a:rPr lang="fr-BE" sz="400" b="0" i="1" baseline="0" dirty="0" err="1">
                <a:solidFill>
                  <a:schemeClr val="bg1"/>
                </a:solidFill>
                <a:latin typeface="+mj-lt"/>
              </a:rPr>
              <a:t>Health</a:t>
            </a:r>
            <a:r>
              <a:rPr lang="fr-BE" sz="400" b="0" i="1" baseline="0" dirty="0">
                <a:solidFill>
                  <a:schemeClr val="bg1"/>
                </a:solidFill>
                <a:latin typeface="+mj-lt"/>
              </a:rPr>
              <a:t>, Agriculture  and Food </a:t>
            </a:r>
          </a:p>
          <a:p>
            <a:pPr defTabSz="457200">
              <a:lnSpc>
                <a:spcPct val="100000"/>
              </a:lnSpc>
              <a:defRPr/>
            </a:pPr>
            <a:r>
              <a:rPr lang="fr-BE" sz="400" b="0" i="1" baseline="0" dirty="0" err="1">
                <a:solidFill>
                  <a:schemeClr val="bg1"/>
                </a:solidFill>
                <a:latin typeface="+mj-lt"/>
              </a:rPr>
              <a:t>Executive</a:t>
            </a:r>
            <a:r>
              <a:rPr lang="fr-BE" sz="400" b="0" i="1" baseline="0" dirty="0">
                <a:solidFill>
                  <a:schemeClr val="bg1"/>
                </a:solidFill>
                <a:latin typeface="+mj-lt"/>
              </a:rPr>
              <a:t>  Agency</a:t>
            </a:r>
            <a:endParaRPr lang="fr-BE" sz="400" b="0" i="1" dirty="0">
              <a:solidFill>
                <a:schemeClr val="bg1"/>
              </a:solidFill>
              <a:latin typeface="+mj-l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725190"/>
            <a:ext cx="2058988" cy="4440114"/>
          </a:xfrm>
        </p:spPr>
        <p:txBody>
          <a:bodyPr vert="eaVert"/>
          <a:lstStyle>
            <a:lvl1pPr>
              <a:defRPr>
                <a:solidFill>
                  <a:schemeClr val="bg2">
                    <a:lumMod val="50000"/>
                  </a:schemeClr>
                </a:solidFill>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457200" y="1725190"/>
            <a:ext cx="6029325" cy="4440114"/>
          </a:xfrm>
        </p:spPr>
        <p:txBody>
          <a:bodyPr vert="eaVert"/>
          <a:lstStyle>
            <a:lvl1pPr>
              <a:defRPr>
                <a:solidFill>
                  <a:schemeClr val="bg2">
                    <a:lumMod val="50000"/>
                  </a:schemeClr>
                </a:solidFill>
              </a:defRPr>
            </a:lvl1pPr>
            <a:lvl2pPr>
              <a:buClr>
                <a:srgbClr val="F47B22"/>
              </a:buCl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0"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11" name="Rectangle 10"/>
          <p:cNvSpPr>
            <a:spLocks noChangeArrowheads="1"/>
          </p:cNvSpPr>
          <p:nvPr userDrawn="1"/>
        </p:nvSpPr>
        <p:spPr bwMode="auto">
          <a:xfrm>
            <a:off x="4229894" y="6382800"/>
            <a:ext cx="684212" cy="482601"/>
          </a:xfrm>
          <a:prstGeom prst="rect">
            <a:avLst/>
          </a:prstGeom>
          <a:solidFill>
            <a:srgbClr val="AFC651"/>
          </a:solidFill>
          <a:ln w="9525" algn="ctr">
            <a:noFill/>
            <a:miter lim="800000"/>
            <a:headEnd/>
            <a:tailEnd/>
          </a:ln>
          <a:effectLst/>
        </p:spPr>
        <p:txBody>
          <a:bodyPr lIns="36000"/>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defTabSz="457200">
              <a:lnSpc>
                <a:spcPct val="100000"/>
              </a:lnSpc>
              <a:defRPr/>
            </a:pPr>
            <a:r>
              <a:rPr lang="fr-BE" sz="400" b="0" i="1" dirty="0" err="1">
                <a:solidFill>
                  <a:schemeClr val="bg1"/>
                </a:solidFill>
                <a:latin typeface="+mj-lt"/>
              </a:rPr>
              <a:t>Consumers</a:t>
            </a:r>
            <a:r>
              <a:rPr lang="fr-BE" sz="400" b="0" i="1" dirty="0">
                <a:solidFill>
                  <a:schemeClr val="bg1"/>
                </a:solidFill>
                <a:latin typeface="+mj-lt"/>
              </a:rPr>
              <a:t>,</a:t>
            </a:r>
            <a:r>
              <a:rPr lang="fr-BE" sz="400" b="0" i="1" baseline="0" dirty="0">
                <a:solidFill>
                  <a:schemeClr val="bg1"/>
                </a:solidFill>
                <a:latin typeface="+mj-lt"/>
              </a:rPr>
              <a:t> </a:t>
            </a:r>
            <a:r>
              <a:rPr lang="fr-BE" sz="400" b="0" i="1" baseline="0" dirty="0" err="1">
                <a:solidFill>
                  <a:schemeClr val="bg1"/>
                </a:solidFill>
                <a:latin typeface="+mj-lt"/>
              </a:rPr>
              <a:t>Health</a:t>
            </a:r>
            <a:r>
              <a:rPr lang="fr-BE" sz="400" b="0" i="1" baseline="0" dirty="0">
                <a:solidFill>
                  <a:schemeClr val="bg1"/>
                </a:solidFill>
                <a:latin typeface="+mj-lt"/>
              </a:rPr>
              <a:t>, Agriculture  and Food </a:t>
            </a:r>
          </a:p>
          <a:p>
            <a:pPr defTabSz="457200">
              <a:lnSpc>
                <a:spcPct val="100000"/>
              </a:lnSpc>
              <a:defRPr/>
            </a:pPr>
            <a:r>
              <a:rPr lang="fr-BE" sz="400" b="0" i="1" baseline="0" dirty="0" err="1">
                <a:solidFill>
                  <a:schemeClr val="bg1"/>
                </a:solidFill>
                <a:latin typeface="+mj-lt"/>
              </a:rPr>
              <a:t>Executive</a:t>
            </a:r>
            <a:r>
              <a:rPr lang="fr-BE" sz="400" b="0" i="1" baseline="0" dirty="0">
                <a:solidFill>
                  <a:schemeClr val="bg1"/>
                </a:solidFill>
                <a:latin typeface="+mj-lt"/>
              </a:rPr>
              <a:t>  Agency</a:t>
            </a:r>
            <a:endParaRPr lang="fr-BE" sz="400" b="0" i="1" dirty="0">
              <a:solidFill>
                <a:schemeClr val="bg1"/>
              </a:solidFill>
              <a:latin typeface="+mj-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pic>
        <p:nvPicPr>
          <p:cNvPr id="6"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hasCustomPrompt="1"/>
          </p:nvPr>
        </p:nvSpPr>
        <p:spPr>
          <a:xfrm>
            <a:off x="4229894" y="1556271"/>
            <a:ext cx="3798490" cy="936625"/>
          </a:xfrm>
        </p:spPr>
        <p:txBody>
          <a:bodyPr anchor="ctr" anchorCtr="0"/>
          <a:lstStyle>
            <a:lvl1pPr marL="0" indent="0" algn="l">
              <a:buFontTx/>
              <a:buNone/>
              <a:defRPr sz="2400" baseline="0">
                <a:solidFill>
                  <a:srgbClr val="F47B22"/>
                </a:solidFill>
              </a:defRPr>
            </a:lvl1pPr>
          </a:lstStyle>
          <a:p>
            <a:r>
              <a:rPr lang="en-US" dirty="0"/>
              <a:t>Click to add title </a:t>
            </a:r>
            <a:r>
              <a:rPr lang="en-US" dirty="0" err="1"/>
              <a:t>verdana</a:t>
            </a:r>
            <a:r>
              <a:rPr lang="en-US" dirty="0"/>
              <a:t> 24pt</a:t>
            </a:r>
            <a:endParaRPr lang="en-GB" dirty="0"/>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dirty="0"/>
          </a:p>
        </p:txBody>
      </p:sp>
      <p:sp>
        <p:nvSpPr>
          <p:cNvPr id="13" name="Text Placeholder 12"/>
          <p:cNvSpPr>
            <a:spLocks noGrp="1"/>
          </p:cNvSpPr>
          <p:nvPr>
            <p:ph type="body" sz="quarter" idx="13" hasCustomPrompt="1"/>
          </p:nvPr>
        </p:nvSpPr>
        <p:spPr>
          <a:xfrm>
            <a:off x="4229894" y="2565400"/>
            <a:ext cx="3798000" cy="3743325"/>
          </a:xfrm>
        </p:spPr>
        <p:txBody>
          <a:bodyPr/>
          <a:lstStyle>
            <a:lvl1pPr marL="0" indent="0">
              <a:buFontTx/>
              <a:buNone/>
              <a:defRPr sz="1200" i="0">
                <a:solidFill>
                  <a:schemeClr val="bg2">
                    <a:lumMod val="50000"/>
                  </a:schemeClr>
                </a:solidFill>
              </a:defRPr>
            </a:lvl1pPr>
          </a:lstStyle>
          <a:p>
            <a:pPr lvl="0"/>
            <a:r>
              <a:rPr lang="en-US" dirty="0"/>
              <a:t>Click to add text</a:t>
            </a:r>
          </a:p>
          <a:p>
            <a:pPr lvl="0"/>
            <a:r>
              <a:rPr lang="en-US" dirty="0"/>
              <a:t>Verdana 14pt</a:t>
            </a:r>
            <a:endParaRPr lang="en-GB" dirty="0"/>
          </a:p>
        </p:txBody>
      </p:sp>
      <p:sp>
        <p:nvSpPr>
          <p:cNvPr id="5" name="Picture Placeholder 4"/>
          <p:cNvSpPr>
            <a:spLocks noGrp="1"/>
          </p:cNvSpPr>
          <p:nvPr>
            <p:ph type="pic" sz="quarter" idx="14" hasCustomPrompt="1"/>
          </p:nvPr>
        </p:nvSpPr>
        <p:spPr>
          <a:xfrm>
            <a:off x="0" y="989013"/>
            <a:ext cx="4230688" cy="5868987"/>
          </a:xfrm>
        </p:spPr>
        <p:txBody>
          <a:bodyPr anchor="ctr"/>
          <a:lstStyle>
            <a:lvl1pPr algn="r">
              <a:defRPr sz="1400" baseline="0">
                <a:solidFill>
                  <a:schemeClr val="bg2">
                    <a:lumMod val="50000"/>
                  </a:schemeClr>
                </a:solidFill>
              </a:defRPr>
            </a:lvl1pPr>
          </a:lstStyle>
          <a:p>
            <a:r>
              <a:rPr lang="fr-BE" dirty="0"/>
              <a:t>This is an image holder for a slide with an illustration on the left.</a:t>
            </a:r>
          </a:p>
          <a:p>
            <a:r>
              <a:rPr lang="fr-BE" dirty="0"/>
              <a:t>Click to add picture…</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55976" y="3138227"/>
            <a:ext cx="4734594" cy="1586917"/>
          </a:xfrm>
          <a:prstGeom prst="rect">
            <a:avLst/>
          </a:prstGeom>
        </p:spPr>
      </p:pic>
      <p:sp>
        <p:nvSpPr>
          <p:cNvPr id="10" name="Rectangle 9"/>
          <p:cNvSpPr>
            <a:spLocks noChangeArrowheads="1"/>
          </p:cNvSpPr>
          <p:nvPr userDrawn="1"/>
        </p:nvSpPr>
        <p:spPr bwMode="auto">
          <a:xfrm>
            <a:off x="4229894" y="6382800"/>
            <a:ext cx="684212" cy="482601"/>
          </a:xfrm>
          <a:prstGeom prst="rect">
            <a:avLst/>
          </a:prstGeom>
          <a:solidFill>
            <a:srgbClr val="AFC651"/>
          </a:solidFill>
          <a:ln w="9525" algn="ctr">
            <a:noFill/>
            <a:miter lim="800000"/>
            <a:headEnd/>
            <a:tailEnd/>
          </a:ln>
          <a:effectLst/>
        </p:spPr>
        <p:txBody>
          <a:bodyPr lIns="36000"/>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defTabSz="457200">
              <a:lnSpc>
                <a:spcPct val="100000"/>
              </a:lnSpc>
              <a:defRPr/>
            </a:pPr>
            <a:r>
              <a:rPr lang="fr-BE" sz="400" b="0" i="1" dirty="0">
                <a:solidFill>
                  <a:schemeClr val="bg1"/>
                </a:solidFill>
                <a:latin typeface="+mj-lt"/>
              </a:rPr>
              <a:t>Consumers,</a:t>
            </a:r>
            <a:r>
              <a:rPr lang="fr-BE" sz="400" b="0" i="1" baseline="0" dirty="0">
                <a:solidFill>
                  <a:schemeClr val="bg1"/>
                </a:solidFill>
                <a:latin typeface="+mj-lt"/>
              </a:rPr>
              <a:t> Health, Agriculture  and Food </a:t>
            </a:r>
          </a:p>
          <a:p>
            <a:pPr defTabSz="457200">
              <a:lnSpc>
                <a:spcPct val="100000"/>
              </a:lnSpc>
              <a:defRPr/>
            </a:pPr>
            <a:r>
              <a:rPr lang="fr-BE" sz="400" b="0" i="1" baseline="0" dirty="0">
                <a:solidFill>
                  <a:schemeClr val="bg1"/>
                </a:solidFill>
                <a:latin typeface="+mj-lt"/>
              </a:rPr>
              <a:t>Executive  Agency</a:t>
            </a:r>
            <a:endParaRPr lang="fr-BE" sz="400" b="0" i="1" dirty="0">
              <a:solidFill>
                <a:schemeClr val="bg1"/>
              </a:solidFill>
              <a:latin typeface="+mj-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pic>
        <p:nvPicPr>
          <p:cNvPr id="6"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hasCustomPrompt="1"/>
          </p:nvPr>
        </p:nvSpPr>
        <p:spPr>
          <a:xfrm>
            <a:off x="1115616" y="1628800"/>
            <a:ext cx="3798000" cy="936625"/>
          </a:xfrm>
        </p:spPr>
        <p:txBody>
          <a:bodyPr/>
          <a:lstStyle>
            <a:lvl1pPr algn="r">
              <a:defRPr sz="2400">
                <a:solidFill>
                  <a:srgbClr val="F47B22"/>
                </a:solidFill>
              </a:defRPr>
            </a:lvl1pPr>
          </a:lstStyle>
          <a:p>
            <a:r>
              <a:rPr lang="en-US" dirty="0"/>
              <a:t>Click to add title</a:t>
            </a:r>
            <a:br>
              <a:rPr lang="en-US" dirty="0"/>
            </a:br>
            <a:r>
              <a:rPr lang="en-US" dirty="0" err="1"/>
              <a:t>verdana</a:t>
            </a:r>
            <a:r>
              <a:rPr lang="en-US" dirty="0"/>
              <a:t> 24pt</a:t>
            </a:r>
            <a:endParaRPr lang="en-GB" dirty="0"/>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dirty="0"/>
          </a:p>
        </p:txBody>
      </p:sp>
      <p:sp>
        <p:nvSpPr>
          <p:cNvPr id="8" name="Text Placeholder 7"/>
          <p:cNvSpPr>
            <a:spLocks noGrp="1"/>
          </p:cNvSpPr>
          <p:nvPr>
            <p:ph type="body" sz="quarter" idx="13" hasCustomPrompt="1"/>
          </p:nvPr>
        </p:nvSpPr>
        <p:spPr>
          <a:xfrm>
            <a:off x="1150962" y="2671193"/>
            <a:ext cx="3798000" cy="3600450"/>
          </a:xfrm>
        </p:spPr>
        <p:txBody>
          <a:bodyPr/>
          <a:lstStyle>
            <a:lvl1pPr algn="r">
              <a:defRPr sz="1200" i="0">
                <a:solidFill>
                  <a:schemeClr val="bg2">
                    <a:lumMod val="50000"/>
                  </a:schemeClr>
                </a:solidFill>
              </a:defRPr>
            </a:lvl1pPr>
          </a:lstStyle>
          <a:p>
            <a:pPr lvl="0"/>
            <a:r>
              <a:rPr lang="en-US" dirty="0"/>
              <a:t>Click to add text</a:t>
            </a:r>
          </a:p>
          <a:p>
            <a:pPr lvl="0"/>
            <a:r>
              <a:rPr lang="en-US" dirty="0" err="1"/>
              <a:t>verdana</a:t>
            </a:r>
            <a:r>
              <a:rPr lang="en-US" dirty="0"/>
              <a:t> 14pt</a:t>
            </a:r>
            <a:endParaRPr lang="en-GB" dirty="0"/>
          </a:p>
        </p:txBody>
      </p:sp>
      <p:sp>
        <p:nvSpPr>
          <p:cNvPr id="10" name="Picture Placeholder 4"/>
          <p:cNvSpPr>
            <a:spLocks noGrp="1"/>
          </p:cNvSpPr>
          <p:nvPr>
            <p:ph type="pic" sz="quarter" idx="14" hasCustomPrompt="1"/>
          </p:nvPr>
        </p:nvSpPr>
        <p:spPr>
          <a:xfrm>
            <a:off x="4913312" y="989013"/>
            <a:ext cx="4230688" cy="5868987"/>
          </a:xfrm>
        </p:spPr>
        <p:txBody>
          <a:bodyPr anchor="ctr"/>
          <a:lstStyle>
            <a:lvl1pPr>
              <a:defRPr sz="1400" baseline="0">
                <a:solidFill>
                  <a:schemeClr val="bg2">
                    <a:lumMod val="50000"/>
                  </a:schemeClr>
                </a:solidFill>
              </a:defRPr>
            </a:lvl1pPr>
          </a:lstStyle>
          <a:p>
            <a:r>
              <a:rPr lang="fr-BE" dirty="0"/>
              <a:t>This is an image holder for a slide with an illustration on the right.</a:t>
            </a:r>
          </a:p>
          <a:p>
            <a:r>
              <a:rPr lang="fr-BE" dirty="0"/>
              <a:t>Click to add picture…</a:t>
            </a:r>
            <a:endParaRPr lang="en-GB"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3210235"/>
            <a:ext cx="4734594" cy="1586917"/>
          </a:xfrm>
          <a:prstGeom prst="rect">
            <a:avLst/>
          </a:prstGeom>
        </p:spPr>
      </p:pic>
      <p:sp>
        <p:nvSpPr>
          <p:cNvPr id="12" name="Rectangle 11"/>
          <p:cNvSpPr>
            <a:spLocks noChangeArrowheads="1"/>
          </p:cNvSpPr>
          <p:nvPr userDrawn="1"/>
        </p:nvSpPr>
        <p:spPr bwMode="auto">
          <a:xfrm>
            <a:off x="4229894" y="6382800"/>
            <a:ext cx="684212" cy="482601"/>
          </a:xfrm>
          <a:prstGeom prst="rect">
            <a:avLst/>
          </a:prstGeom>
          <a:solidFill>
            <a:srgbClr val="AFC651"/>
          </a:solidFill>
          <a:ln w="9525" algn="ctr">
            <a:noFill/>
            <a:miter lim="800000"/>
            <a:headEnd/>
            <a:tailEnd/>
          </a:ln>
          <a:effectLst/>
        </p:spPr>
        <p:txBody>
          <a:bodyPr lIns="36000"/>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defTabSz="457200">
              <a:lnSpc>
                <a:spcPct val="100000"/>
              </a:lnSpc>
              <a:defRPr/>
            </a:pPr>
            <a:r>
              <a:rPr lang="fr-BE" sz="400" b="0" i="1" dirty="0" err="1">
                <a:solidFill>
                  <a:schemeClr val="bg1"/>
                </a:solidFill>
                <a:latin typeface="+mj-lt"/>
              </a:rPr>
              <a:t>Consumers</a:t>
            </a:r>
            <a:r>
              <a:rPr lang="fr-BE" sz="400" b="0" i="1" dirty="0">
                <a:solidFill>
                  <a:schemeClr val="bg1"/>
                </a:solidFill>
                <a:latin typeface="+mj-lt"/>
              </a:rPr>
              <a:t>,</a:t>
            </a:r>
            <a:r>
              <a:rPr lang="fr-BE" sz="400" b="0" i="1" baseline="0" dirty="0">
                <a:solidFill>
                  <a:schemeClr val="bg1"/>
                </a:solidFill>
                <a:latin typeface="+mj-lt"/>
              </a:rPr>
              <a:t> </a:t>
            </a:r>
            <a:r>
              <a:rPr lang="fr-BE" sz="400" b="0" i="1" baseline="0" dirty="0" err="1">
                <a:solidFill>
                  <a:schemeClr val="bg1"/>
                </a:solidFill>
                <a:latin typeface="+mj-lt"/>
              </a:rPr>
              <a:t>Health</a:t>
            </a:r>
            <a:r>
              <a:rPr lang="fr-BE" sz="400" b="0" i="1" baseline="0" dirty="0">
                <a:solidFill>
                  <a:schemeClr val="bg1"/>
                </a:solidFill>
                <a:latin typeface="+mj-lt"/>
              </a:rPr>
              <a:t>, Agriculture  and Food </a:t>
            </a:r>
          </a:p>
          <a:p>
            <a:pPr defTabSz="457200">
              <a:lnSpc>
                <a:spcPct val="100000"/>
              </a:lnSpc>
              <a:defRPr/>
            </a:pPr>
            <a:r>
              <a:rPr lang="fr-BE" sz="400" b="0" i="1" baseline="0" dirty="0" err="1">
                <a:solidFill>
                  <a:schemeClr val="bg1"/>
                </a:solidFill>
                <a:latin typeface="+mj-lt"/>
              </a:rPr>
              <a:t>Executive</a:t>
            </a:r>
            <a:r>
              <a:rPr lang="fr-BE" sz="400" b="0" i="1" baseline="0" dirty="0">
                <a:solidFill>
                  <a:schemeClr val="bg1"/>
                </a:solidFill>
                <a:latin typeface="+mj-lt"/>
              </a:rPr>
              <a:t>  Agency</a:t>
            </a:r>
            <a:endParaRPr lang="fr-BE" sz="400" b="0" i="1" dirty="0">
              <a:solidFill>
                <a:schemeClr val="bg1"/>
              </a:solidFill>
              <a:latin typeface="+mj-lt"/>
            </a:endParaRPr>
          </a:p>
        </p:txBody>
      </p:sp>
    </p:spTree>
    <p:extLst>
      <p:ext uri="{BB962C8B-B14F-4D97-AF65-F5344CB8AC3E}">
        <p14:creationId xmlns:p14="http://schemas.microsoft.com/office/powerpoint/2010/main" val="331091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098000"/>
            <a:ext cx="9144000" cy="5760000"/>
          </a:xfrm>
          <a:prstGeom prst="rect">
            <a:avLst/>
          </a:prstGeom>
          <a:solidFill>
            <a:srgbClr val="F5F5F5"/>
          </a:solidFill>
          <a:ln w="73025" algn="ctr">
            <a:no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chemeClr val="lt1"/>
              </a:solidFill>
              <a:latin typeface="+mn-lt"/>
            </a:endParaRPr>
          </a:p>
        </p:txBody>
      </p:sp>
      <p:pic>
        <p:nvPicPr>
          <p:cNvPr id="5" name="Picture 10" descr="en-quadri_small"/>
          <p:cNvPicPr>
            <a:picLocks noChangeAspect="1" noChangeArrowheads="1"/>
          </p:cNvPicPr>
          <p:nvPr userDrawn="1"/>
        </p:nvPicPr>
        <p:blipFill>
          <a:blip r:embed="rId2" cstate="print"/>
          <a:srcRect/>
          <a:stretch>
            <a:fillRect/>
          </a:stretch>
        </p:blipFill>
        <p:spPr bwMode="auto">
          <a:xfrm>
            <a:off x="3903663" y="307975"/>
            <a:ext cx="1593850" cy="1101725"/>
          </a:xfrm>
          <a:prstGeom prst="rect">
            <a:avLst/>
          </a:prstGeom>
          <a:noFill/>
          <a:ln w="9525">
            <a:noFill/>
            <a:miter lim="800000"/>
            <a:headEnd/>
            <a:tailEnd/>
          </a:ln>
        </p:spPr>
      </p:pic>
      <p:sp>
        <p:nvSpPr>
          <p:cNvPr id="10" name="TextBox 9"/>
          <p:cNvSpPr txBox="1"/>
          <p:nvPr userDrawn="1"/>
        </p:nvSpPr>
        <p:spPr>
          <a:xfrm>
            <a:off x="0" y="4917439"/>
            <a:ext cx="4355976" cy="488347"/>
          </a:xfrm>
          <a:prstGeom prst="rect">
            <a:avLst/>
          </a:prstGeom>
          <a:noFill/>
        </p:spPr>
        <p:txBody>
          <a:bodyPr wrap="none" rtlCol="0">
            <a:noAutofit/>
          </a:bodyPr>
          <a:lstStyle/>
          <a:p>
            <a:pPr algn="r"/>
            <a:r>
              <a:rPr lang="fr-BE" sz="1400" b="1" i="0" dirty="0" err="1">
                <a:solidFill>
                  <a:srgbClr val="F47B22"/>
                </a:solidFill>
              </a:rPr>
              <a:t>Better</a:t>
            </a:r>
            <a:r>
              <a:rPr lang="fr-BE" sz="1400" b="1" i="0" dirty="0">
                <a:solidFill>
                  <a:srgbClr val="F47B22"/>
                </a:solidFill>
              </a:rPr>
              <a:t> Training for </a:t>
            </a:r>
            <a:r>
              <a:rPr lang="fr-BE" sz="1400" b="1" i="0" dirty="0" err="1">
                <a:solidFill>
                  <a:srgbClr val="F47B22"/>
                </a:solidFill>
              </a:rPr>
              <a:t>Safer</a:t>
            </a:r>
            <a:r>
              <a:rPr lang="fr-BE" sz="1400" b="1" i="0" dirty="0">
                <a:solidFill>
                  <a:srgbClr val="F47B22"/>
                </a:solidFill>
              </a:rPr>
              <a:t> Food</a:t>
            </a:r>
          </a:p>
          <a:p>
            <a:pPr algn="r"/>
            <a:r>
              <a:rPr lang="fr-BE" sz="1800" b="1" i="0" dirty="0">
                <a:solidFill>
                  <a:srgbClr val="F47B22"/>
                </a:solidFill>
              </a:rPr>
              <a:t>BTSF</a:t>
            </a:r>
          </a:p>
        </p:txBody>
      </p:sp>
      <p:sp>
        <p:nvSpPr>
          <p:cNvPr id="6" name="Text Placeholder 5"/>
          <p:cNvSpPr>
            <a:spLocks noGrp="1"/>
          </p:cNvSpPr>
          <p:nvPr>
            <p:ph type="body" sz="quarter" idx="10" hasCustomPrompt="1"/>
          </p:nvPr>
        </p:nvSpPr>
        <p:spPr>
          <a:xfrm>
            <a:off x="4788024" y="2780928"/>
            <a:ext cx="4248472" cy="648394"/>
          </a:xfrm>
        </p:spPr>
        <p:txBody>
          <a:bodyPr/>
          <a:lstStyle>
            <a:lvl1pPr marL="0" indent="0" algn="l">
              <a:buNone/>
              <a:defRPr sz="1400" b="1" i="0">
                <a:solidFill>
                  <a:schemeClr val="tx1">
                    <a:lumMod val="85000"/>
                    <a:lumOff val="15000"/>
                  </a:schemeClr>
                </a:solidFill>
              </a:defRPr>
            </a:lvl1pPr>
          </a:lstStyle>
          <a:p>
            <a:pPr lvl="0"/>
            <a:r>
              <a:rPr lang="fr-BE" dirty="0" err="1"/>
              <a:t>Contractor</a:t>
            </a:r>
            <a:r>
              <a:rPr lang="fr-BE" dirty="0"/>
              <a:t> contact </a:t>
            </a:r>
            <a:r>
              <a:rPr lang="fr-BE" dirty="0" err="1"/>
              <a:t>details</a:t>
            </a:r>
            <a:endParaRPr lang="fr-BE" dirty="0"/>
          </a:p>
          <a:p>
            <a:pPr lvl="0"/>
            <a:r>
              <a:rPr lang="fr-BE" dirty="0"/>
              <a:t>Name - </a:t>
            </a:r>
            <a:r>
              <a:rPr lang="fr-BE" dirty="0" err="1"/>
              <a:t>Verdana</a:t>
            </a:r>
            <a:r>
              <a:rPr lang="fr-BE" dirty="0"/>
              <a:t> 16pt</a:t>
            </a:r>
          </a:p>
        </p:txBody>
      </p:sp>
      <p:sp>
        <p:nvSpPr>
          <p:cNvPr id="12" name="Text Placeholder 11"/>
          <p:cNvSpPr>
            <a:spLocks noGrp="1"/>
          </p:cNvSpPr>
          <p:nvPr>
            <p:ph type="body" sz="quarter" idx="11" hasCustomPrompt="1"/>
          </p:nvPr>
        </p:nvSpPr>
        <p:spPr>
          <a:xfrm>
            <a:off x="4809108" y="3599760"/>
            <a:ext cx="4227388" cy="1053376"/>
          </a:xfrm>
        </p:spPr>
        <p:txBody>
          <a:bodyPr/>
          <a:lstStyle>
            <a:lvl1pPr marL="0" indent="0" algn="l">
              <a:buNone/>
              <a:defRPr sz="1000" i="0">
                <a:solidFill>
                  <a:schemeClr val="tx1">
                    <a:lumMod val="85000"/>
                    <a:lumOff val="15000"/>
                  </a:schemeClr>
                </a:solidFill>
              </a:defRPr>
            </a:lvl1pPr>
          </a:lstStyle>
          <a:p>
            <a:pPr lvl="0"/>
            <a:r>
              <a:rPr lang="fr-BE" dirty="0" err="1"/>
              <a:t>Address</a:t>
            </a:r>
            <a:r>
              <a:rPr lang="fr-BE" dirty="0"/>
              <a:t>, Phone, Email, </a:t>
            </a:r>
            <a:r>
              <a:rPr lang="fr-BE" dirty="0" err="1"/>
              <a:t>Website</a:t>
            </a:r>
            <a:r>
              <a:rPr lang="fr-BE" dirty="0"/>
              <a:t>…</a:t>
            </a:r>
            <a:endParaRPr lang="en-GB" dirty="0"/>
          </a:p>
        </p:txBody>
      </p:sp>
      <p:cxnSp>
        <p:nvCxnSpPr>
          <p:cNvPr id="15" name="Straight Connector 14"/>
          <p:cNvCxnSpPr/>
          <p:nvPr userDrawn="1"/>
        </p:nvCxnSpPr>
        <p:spPr bwMode="auto">
          <a:xfrm>
            <a:off x="0" y="4725144"/>
            <a:ext cx="9144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Text Placeholder 17"/>
          <p:cNvSpPr>
            <a:spLocks noGrp="1"/>
          </p:cNvSpPr>
          <p:nvPr>
            <p:ph type="body" sz="quarter" idx="12" hasCustomPrompt="1"/>
          </p:nvPr>
        </p:nvSpPr>
        <p:spPr>
          <a:xfrm>
            <a:off x="107504" y="1700213"/>
            <a:ext cx="8928992" cy="865187"/>
          </a:xfrm>
        </p:spPr>
        <p:txBody>
          <a:bodyPr/>
          <a:lstStyle>
            <a:lvl1pPr marL="0" indent="0" algn="ctr">
              <a:buNone/>
              <a:defRPr sz="1100" i="0">
                <a:solidFill>
                  <a:schemeClr val="tx1">
                    <a:lumMod val="65000"/>
                    <a:lumOff val="35000"/>
                  </a:schemeClr>
                </a:solidFill>
              </a:defRPr>
            </a:lvl1pPr>
          </a:lstStyle>
          <a:p>
            <a:pPr lvl="0"/>
            <a:r>
              <a:rPr lang="en-US" dirty="0"/>
              <a:t>Click to add disclaimer…</a:t>
            </a:r>
          </a:p>
        </p:txBody>
      </p:sp>
      <p:sp>
        <p:nvSpPr>
          <p:cNvPr id="3" name="Text Placeholder 2"/>
          <p:cNvSpPr>
            <a:spLocks noGrp="1"/>
          </p:cNvSpPr>
          <p:nvPr>
            <p:ph type="body" sz="quarter" idx="13" hasCustomPrompt="1"/>
          </p:nvPr>
        </p:nvSpPr>
        <p:spPr>
          <a:xfrm>
            <a:off x="0" y="5446291"/>
            <a:ext cx="4355976" cy="935037"/>
          </a:xfrm>
        </p:spPr>
        <p:txBody>
          <a:bodyPr/>
          <a:lstStyle>
            <a:lvl1pPr algn="r">
              <a:defRPr sz="1000" b="0" i="1">
                <a:solidFill>
                  <a:schemeClr val="tx1">
                    <a:lumMod val="65000"/>
                    <a:lumOff val="35000"/>
                  </a:schemeClr>
                </a:solidFill>
                <a:latin typeface="+mn-lt"/>
              </a:defRPr>
            </a:lvl1pPr>
            <a:lvl2pPr algn="r">
              <a:defRPr sz="1000" i="0">
                <a:solidFill>
                  <a:schemeClr val="tx1">
                    <a:lumMod val="65000"/>
                    <a:lumOff val="35000"/>
                  </a:schemeClr>
                </a:solidFill>
                <a:latin typeface="+mn-lt"/>
              </a:defRPr>
            </a:lvl2pPr>
            <a:lvl3pPr algn="r">
              <a:defRPr sz="1000" i="0">
                <a:solidFill>
                  <a:schemeClr val="tx1">
                    <a:lumMod val="65000"/>
                    <a:lumOff val="35000"/>
                  </a:schemeClr>
                </a:solidFill>
                <a:latin typeface="+mn-lt"/>
              </a:defRPr>
            </a:lvl3pPr>
            <a:lvl4pPr algn="r">
              <a:defRPr sz="1000" i="0">
                <a:solidFill>
                  <a:schemeClr val="tx1">
                    <a:lumMod val="65000"/>
                    <a:lumOff val="35000"/>
                  </a:schemeClr>
                </a:solidFill>
                <a:latin typeface="+mn-lt"/>
              </a:defRPr>
            </a:lvl4pPr>
            <a:lvl5pPr algn="r">
              <a:defRPr sz="1000" i="0">
                <a:solidFill>
                  <a:schemeClr val="tx1">
                    <a:lumMod val="65000"/>
                    <a:lumOff val="35000"/>
                  </a:schemeClr>
                </a:solidFill>
                <a:latin typeface="+mn-lt"/>
              </a:defRPr>
            </a:lvl5pPr>
          </a:lstStyle>
          <a:p>
            <a:pPr lvl="0"/>
            <a:r>
              <a:rPr lang="en-GB" dirty="0"/>
              <a:t>European Commission</a:t>
            </a:r>
            <a:br>
              <a:rPr lang="en-GB" dirty="0"/>
            </a:br>
            <a:r>
              <a:rPr lang="en-GB" dirty="0"/>
              <a:t>Consumers, Health, Agriculture and Food Executive Agency</a:t>
            </a:r>
            <a:br>
              <a:rPr lang="en-GB" dirty="0"/>
            </a:br>
            <a:r>
              <a:rPr lang="en-GB" dirty="0"/>
              <a:t>DRB A3/042</a:t>
            </a:r>
            <a:br>
              <a:rPr lang="en-GB" dirty="0"/>
            </a:br>
            <a:r>
              <a:rPr lang="en-GB" dirty="0"/>
              <a:t>L-2920 Luxembourg</a:t>
            </a:r>
            <a:endParaRPr lang="en-US" dirty="0"/>
          </a:p>
        </p:txBody>
      </p:sp>
      <p:sp>
        <p:nvSpPr>
          <p:cNvPr id="13" name="Rectangle 12"/>
          <p:cNvSpPr>
            <a:spLocks noChangeArrowheads="1"/>
          </p:cNvSpPr>
          <p:nvPr userDrawn="1"/>
        </p:nvSpPr>
        <p:spPr bwMode="auto">
          <a:xfrm>
            <a:off x="4229894" y="6382800"/>
            <a:ext cx="684212" cy="482601"/>
          </a:xfrm>
          <a:prstGeom prst="rect">
            <a:avLst/>
          </a:prstGeom>
          <a:solidFill>
            <a:srgbClr val="AFC651"/>
          </a:solidFill>
          <a:ln w="9525" algn="ctr">
            <a:noFill/>
            <a:miter lim="800000"/>
            <a:headEnd/>
            <a:tailEnd/>
          </a:ln>
          <a:effectLst/>
        </p:spPr>
        <p:txBody>
          <a:bodyPr lIns="36000"/>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defTabSz="457200">
              <a:lnSpc>
                <a:spcPct val="100000"/>
              </a:lnSpc>
              <a:defRPr/>
            </a:pPr>
            <a:r>
              <a:rPr lang="fr-BE" sz="400" b="0" i="1" dirty="0" err="1">
                <a:solidFill>
                  <a:schemeClr val="bg1"/>
                </a:solidFill>
                <a:latin typeface="+mj-lt"/>
              </a:rPr>
              <a:t>Consumers</a:t>
            </a:r>
            <a:r>
              <a:rPr lang="fr-BE" sz="400" b="0" i="1" dirty="0">
                <a:solidFill>
                  <a:schemeClr val="bg1"/>
                </a:solidFill>
                <a:latin typeface="+mj-lt"/>
              </a:rPr>
              <a:t>,</a:t>
            </a:r>
            <a:r>
              <a:rPr lang="fr-BE" sz="400" b="0" i="1" baseline="0" dirty="0">
                <a:solidFill>
                  <a:schemeClr val="bg1"/>
                </a:solidFill>
                <a:latin typeface="+mj-lt"/>
              </a:rPr>
              <a:t> </a:t>
            </a:r>
            <a:r>
              <a:rPr lang="fr-BE" sz="400" b="0" i="1" baseline="0" dirty="0" err="1">
                <a:solidFill>
                  <a:schemeClr val="bg1"/>
                </a:solidFill>
                <a:latin typeface="+mj-lt"/>
              </a:rPr>
              <a:t>Health</a:t>
            </a:r>
            <a:r>
              <a:rPr lang="fr-BE" sz="400" b="0" i="1" baseline="0" dirty="0">
                <a:solidFill>
                  <a:schemeClr val="bg1"/>
                </a:solidFill>
                <a:latin typeface="+mj-lt"/>
              </a:rPr>
              <a:t>, Agriculture  and Food </a:t>
            </a:r>
          </a:p>
          <a:p>
            <a:pPr defTabSz="457200">
              <a:lnSpc>
                <a:spcPct val="100000"/>
              </a:lnSpc>
              <a:defRPr/>
            </a:pPr>
            <a:r>
              <a:rPr lang="fr-BE" sz="400" b="0" i="1" baseline="0" dirty="0" err="1">
                <a:solidFill>
                  <a:schemeClr val="bg1"/>
                </a:solidFill>
                <a:latin typeface="+mj-lt"/>
              </a:rPr>
              <a:t>Executive</a:t>
            </a:r>
            <a:r>
              <a:rPr lang="fr-BE" sz="400" b="0" i="1" baseline="0" dirty="0">
                <a:solidFill>
                  <a:schemeClr val="bg1"/>
                </a:solidFill>
                <a:latin typeface="+mj-lt"/>
              </a:rPr>
              <a:t>  Agency</a:t>
            </a:r>
            <a:endParaRPr lang="fr-BE" sz="400" b="0" i="1" dirty="0">
              <a:solidFill>
                <a:schemeClr val="bg1"/>
              </a:solidFill>
              <a:latin typeface="+mj-lt"/>
            </a:endParaRPr>
          </a:p>
        </p:txBody>
      </p:sp>
    </p:spTree>
    <p:extLst>
      <p:ext uri="{BB962C8B-B14F-4D97-AF65-F5344CB8AC3E}">
        <p14:creationId xmlns:p14="http://schemas.microsoft.com/office/powerpoint/2010/main" val="258753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844824"/>
            <a:ext cx="7772400" cy="2376265"/>
          </a:xfrm>
        </p:spPr>
        <p:txBody>
          <a:bodyPr anchor="t"/>
          <a:lstStyle>
            <a:lvl1pPr algn="ctr">
              <a:defRPr sz="3600" b="1" cap="none" baseline="0">
                <a:solidFill>
                  <a:srgbClr val="F47B22"/>
                </a:solidFill>
              </a:defRPr>
            </a:lvl1pPr>
          </a:lstStyle>
          <a:p>
            <a:r>
              <a:rPr lang="en-US" dirty="0"/>
              <a:t>SECTION HEADER</a:t>
            </a:r>
            <a:br>
              <a:rPr lang="en-US" dirty="0"/>
            </a:br>
            <a:r>
              <a:rPr lang="en-US" dirty="0"/>
              <a:t>Click to add title</a:t>
            </a:r>
            <a:br>
              <a:rPr lang="en-US" dirty="0"/>
            </a:br>
            <a:r>
              <a:rPr lang="en-US" dirty="0"/>
              <a:t>Verdana 36pt</a:t>
            </a:r>
            <a:endParaRPr lang="en-GB" dirty="0"/>
          </a:p>
        </p:txBody>
      </p:sp>
      <p:sp>
        <p:nvSpPr>
          <p:cNvPr id="3" name="Text Placeholder 2"/>
          <p:cNvSpPr>
            <a:spLocks noGrp="1"/>
          </p:cNvSpPr>
          <p:nvPr>
            <p:ph type="body" idx="1" hasCustomPrompt="1"/>
          </p:nvPr>
        </p:nvSpPr>
        <p:spPr>
          <a:xfrm>
            <a:off x="755576" y="4509119"/>
            <a:ext cx="7772400" cy="1368153"/>
          </a:xfrm>
          <a:ln>
            <a:noFill/>
          </a:ln>
        </p:spPr>
        <p:txBody>
          <a:bodyPr anchor="t"/>
          <a:lstStyle>
            <a:lvl1pPr marL="0" marR="0" indent="0" algn="ctr" defTabSz="914400" rtl="0" eaLnBrk="0" fontAlgn="base" latinLnBrk="0" hangingPunct="0">
              <a:lnSpc>
                <a:spcPct val="100000"/>
              </a:lnSpc>
              <a:spcBef>
                <a:spcPct val="20000"/>
              </a:spcBef>
              <a:spcAft>
                <a:spcPct val="0"/>
              </a:spcAft>
              <a:buClr>
                <a:schemeClr val="bg1"/>
              </a:buClr>
              <a:buSzTx/>
              <a:buFontTx/>
              <a:buNone/>
              <a:tabLst/>
              <a:defRPr sz="1400" i="0" baseline="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Section description</a:t>
            </a:r>
          </a:p>
          <a:p>
            <a:pPr lvl="0"/>
            <a:r>
              <a:rPr lang="en-US" dirty="0"/>
              <a:t>Click to add text</a:t>
            </a:r>
          </a:p>
          <a:p>
            <a:pPr lvl="0"/>
            <a:r>
              <a:rPr lang="en-US" dirty="0" err="1"/>
              <a:t>verdana</a:t>
            </a:r>
            <a:r>
              <a:rPr lang="en-US" dirty="0"/>
              <a:t> 20pt</a:t>
            </a:r>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9"/>
          </a:xfrm>
          <a:prstGeom prst="rect">
            <a:avLst/>
          </a:prstGeom>
          <a:noFill/>
          <a:ln w="9525">
            <a:noFill/>
            <a:miter lim="800000"/>
            <a:headEnd/>
            <a:tailEnd/>
          </a:ln>
        </p:spPr>
      </p:pic>
      <p:sp>
        <p:nvSpPr>
          <p:cNvPr id="10"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2420888"/>
            <a:ext cx="8676456" cy="2914925"/>
          </a:xfrm>
          <a:prstGeom prst="rect">
            <a:avLst/>
          </a:prstGeom>
        </p:spPr>
      </p:pic>
      <p:sp>
        <p:nvSpPr>
          <p:cNvPr id="12" name="Rectangle 11"/>
          <p:cNvSpPr>
            <a:spLocks noChangeArrowheads="1"/>
          </p:cNvSpPr>
          <p:nvPr userDrawn="1"/>
        </p:nvSpPr>
        <p:spPr bwMode="auto">
          <a:xfrm>
            <a:off x="4229894" y="6382800"/>
            <a:ext cx="684212" cy="482601"/>
          </a:xfrm>
          <a:prstGeom prst="rect">
            <a:avLst/>
          </a:prstGeom>
          <a:solidFill>
            <a:srgbClr val="AFC651"/>
          </a:solidFill>
          <a:ln w="9525" algn="ctr">
            <a:noFill/>
            <a:miter lim="800000"/>
            <a:headEnd/>
            <a:tailEnd/>
          </a:ln>
          <a:effectLst/>
        </p:spPr>
        <p:txBody>
          <a:bodyPr lIns="36000"/>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defTabSz="457200">
              <a:lnSpc>
                <a:spcPct val="100000"/>
              </a:lnSpc>
              <a:defRPr/>
            </a:pPr>
            <a:r>
              <a:rPr lang="fr-BE" sz="400" b="0" i="1" dirty="0" err="1">
                <a:solidFill>
                  <a:schemeClr val="bg1"/>
                </a:solidFill>
                <a:latin typeface="+mj-lt"/>
              </a:rPr>
              <a:t>Consumers</a:t>
            </a:r>
            <a:r>
              <a:rPr lang="fr-BE" sz="400" b="0" i="1" dirty="0">
                <a:solidFill>
                  <a:schemeClr val="bg1"/>
                </a:solidFill>
                <a:latin typeface="+mj-lt"/>
              </a:rPr>
              <a:t>,</a:t>
            </a:r>
            <a:r>
              <a:rPr lang="fr-BE" sz="400" b="0" i="1" baseline="0" dirty="0">
                <a:solidFill>
                  <a:schemeClr val="bg1"/>
                </a:solidFill>
                <a:latin typeface="+mj-lt"/>
              </a:rPr>
              <a:t> </a:t>
            </a:r>
            <a:r>
              <a:rPr lang="fr-BE" sz="400" b="0" i="1" baseline="0" dirty="0" err="1">
                <a:solidFill>
                  <a:schemeClr val="bg1"/>
                </a:solidFill>
                <a:latin typeface="+mj-lt"/>
              </a:rPr>
              <a:t>Health</a:t>
            </a:r>
            <a:r>
              <a:rPr lang="fr-BE" sz="400" b="0" i="1" baseline="0" dirty="0">
                <a:solidFill>
                  <a:schemeClr val="bg1"/>
                </a:solidFill>
                <a:latin typeface="+mj-lt"/>
              </a:rPr>
              <a:t>, Agriculture  and Food </a:t>
            </a:r>
          </a:p>
          <a:p>
            <a:pPr defTabSz="457200">
              <a:lnSpc>
                <a:spcPct val="100000"/>
              </a:lnSpc>
              <a:defRPr/>
            </a:pPr>
            <a:r>
              <a:rPr lang="fr-BE" sz="400" b="0" i="1" baseline="0" dirty="0" err="1">
                <a:solidFill>
                  <a:schemeClr val="bg1"/>
                </a:solidFill>
                <a:latin typeface="+mj-lt"/>
              </a:rPr>
              <a:t>Executive</a:t>
            </a:r>
            <a:r>
              <a:rPr lang="fr-BE" sz="400" b="0" i="1" baseline="0" dirty="0">
                <a:solidFill>
                  <a:schemeClr val="bg1"/>
                </a:solidFill>
                <a:latin typeface="+mj-lt"/>
              </a:rPr>
              <a:t>  Agency</a:t>
            </a:r>
            <a:endParaRPr lang="fr-BE" sz="400" b="0" i="1" dirty="0">
              <a:solidFill>
                <a:schemeClr val="bg1"/>
              </a:solidFill>
              <a:latin typeface="+mj-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776"/>
            <a:ext cx="8229600" cy="936625"/>
          </a:xfrm>
        </p:spPr>
        <p:txBody>
          <a:bodyPr/>
          <a:lstStyle>
            <a:lvl1pPr algn="ctr">
              <a:defRPr>
                <a:solidFill>
                  <a:schemeClr val="bg2">
                    <a:lumMod val="50000"/>
                  </a:schemeClr>
                </a:solidFill>
              </a:defRPr>
            </a:lvl1pPr>
          </a:lstStyle>
          <a:p>
            <a:r>
              <a:rPr lang="en-US"/>
              <a:t>Click to edit Master title style</a:t>
            </a:r>
            <a:endParaRPr lang="en-GB"/>
          </a:p>
        </p:txBody>
      </p:sp>
      <p:sp>
        <p:nvSpPr>
          <p:cNvPr id="3" name="Content Placeholder 2"/>
          <p:cNvSpPr>
            <a:spLocks noGrp="1"/>
          </p:cNvSpPr>
          <p:nvPr>
            <p:ph sz="half" idx="1"/>
          </p:nvPr>
        </p:nvSpPr>
        <p:spPr>
          <a:xfrm>
            <a:off x="457200" y="2564904"/>
            <a:ext cx="4038600" cy="3633788"/>
          </a:xfrm>
        </p:spPr>
        <p:txBody>
          <a:bodyPr/>
          <a:lstStyle>
            <a:lvl1pPr>
              <a:defRPr sz="2800">
                <a:solidFill>
                  <a:schemeClr val="bg2">
                    <a:lumMod val="50000"/>
                  </a:schemeClr>
                </a:solidFill>
              </a:defRPr>
            </a:lvl1pPr>
            <a:lvl2pPr>
              <a:defRPr sz="2400">
                <a:solidFill>
                  <a:schemeClr val="bg2">
                    <a:lumMod val="50000"/>
                  </a:schemeClr>
                </a:solidFill>
              </a:defRPr>
            </a:lvl2pPr>
            <a:lvl3pPr>
              <a:defRPr sz="20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64904"/>
            <a:ext cx="4038600" cy="3633788"/>
          </a:xfrm>
        </p:spPr>
        <p:txBody>
          <a:bodyPr/>
          <a:lstStyle>
            <a:lvl1pPr>
              <a:defRPr sz="2800">
                <a:solidFill>
                  <a:schemeClr val="bg2">
                    <a:lumMod val="50000"/>
                  </a:schemeClr>
                </a:solidFill>
              </a:defRPr>
            </a:lvl1pPr>
            <a:lvl2pPr>
              <a:defRPr sz="2400">
                <a:solidFill>
                  <a:schemeClr val="bg2">
                    <a:lumMod val="50000"/>
                  </a:schemeClr>
                </a:solidFill>
              </a:defRPr>
            </a:lvl2pPr>
            <a:lvl3pPr>
              <a:defRPr sz="20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9"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1"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12" name="Rectangle 11"/>
          <p:cNvSpPr>
            <a:spLocks noChangeArrowheads="1"/>
          </p:cNvSpPr>
          <p:nvPr userDrawn="1"/>
        </p:nvSpPr>
        <p:spPr bwMode="auto">
          <a:xfrm>
            <a:off x="4229894" y="6382800"/>
            <a:ext cx="684212" cy="482601"/>
          </a:xfrm>
          <a:prstGeom prst="rect">
            <a:avLst/>
          </a:prstGeom>
          <a:solidFill>
            <a:srgbClr val="AFC651"/>
          </a:solidFill>
          <a:ln w="9525" algn="ctr">
            <a:noFill/>
            <a:miter lim="800000"/>
            <a:headEnd/>
            <a:tailEnd/>
          </a:ln>
          <a:effectLst/>
        </p:spPr>
        <p:txBody>
          <a:bodyPr lIns="36000"/>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defTabSz="457200">
              <a:lnSpc>
                <a:spcPct val="100000"/>
              </a:lnSpc>
              <a:defRPr/>
            </a:pPr>
            <a:r>
              <a:rPr lang="fr-BE" sz="400" b="0" i="1" dirty="0" err="1">
                <a:solidFill>
                  <a:schemeClr val="bg1"/>
                </a:solidFill>
                <a:latin typeface="+mj-lt"/>
              </a:rPr>
              <a:t>Consumers</a:t>
            </a:r>
            <a:r>
              <a:rPr lang="fr-BE" sz="400" b="0" i="1" dirty="0">
                <a:solidFill>
                  <a:schemeClr val="bg1"/>
                </a:solidFill>
                <a:latin typeface="+mj-lt"/>
              </a:rPr>
              <a:t>,</a:t>
            </a:r>
            <a:r>
              <a:rPr lang="fr-BE" sz="400" b="0" i="1" baseline="0" dirty="0">
                <a:solidFill>
                  <a:schemeClr val="bg1"/>
                </a:solidFill>
                <a:latin typeface="+mj-lt"/>
              </a:rPr>
              <a:t> </a:t>
            </a:r>
            <a:r>
              <a:rPr lang="fr-BE" sz="400" b="0" i="1" baseline="0" dirty="0" err="1">
                <a:solidFill>
                  <a:schemeClr val="bg1"/>
                </a:solidFill>
                <a:latin typeface="+mj-lt"/>
              </a:rPr>
              <a:t>Health</a:t>
            </a:r>
            <a:r>
              <a:rPr lang="fr-BE" sz="400" b="0" i="1" baseline="0" dirty="0">
                <a:solidFill>
                  <a:schemeClr val="bg1"/>
                </a:solidFill>
                <a:latin typeface="+mj-lt"/>
              </a:rPr>
              <a:t>, Agriculture  and Food </a:t>
            </a:r>
          </a:p>
          <a:p>
            <a:pPr defTabSz="457200">
              <a:lnSpc>
                <a:spcPct val="100000"/>
              </a:lnSpc>
              <a:defRPr/>
            </a:pPr>
            <a:r>
              <a:rPr lang="fr-BE" sz="400" b="0" i="1" baseline="0" dirty="0" err="1">
                <a:solidFill>
                  <a:schemeClr val="bg1"/>
                </a:solidFill>
                <a:latin typeface="+mj-lt"/>
              </a:rPr>
              <a:t>Executive</a:t>
            </a:r>
            <a:r>
              <a:rPr lang="fr-BE" sz="400" b="0" i="1" baseline="0" dirty="0">
                <a:solidFill>
                  <a:schemeClr val="bg1"/>
                </a:solidFill>
                <a:latin typeface="+mj-lt"/>
              </a:rPr>
              <a:t>  Agency</a:t>
            </a:r>
            <a:endParaRPr lang="fr-BE" sz="400" b="0" i="1" dirty="0">
              <a:solidFill>
                <a:schemeClr val="bg1"/>
              </a:solidFill>
              <a:latin typeface="+mj-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8229600" cy="1143000"/>
          </a:xfrm>
        </p:spPr>
        <p:txBody>
          <a:bodyPr/>
          <a:lstStyle>
            <a:lvl1pPr algn="ctr">
              <a:defRPr>
                <a:solidFill>
                  <a:schemeClr val="bg2">
                    <a:lumMod val="50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457200" y="2889275"/>
            <a:ext cx="4040188" cy="639762"/>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529037"/>
            <a:ext cx="4040188" cy="2478261"/>
          </a:xfr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defRPr>
            </a:lvl4pPr>
            <a:lvl5pPr>
              <a:defRPr sz="1600">
                <a:solidFill>
                  <a:schemeClr val="bg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2889275"/>
            <a:ext cx="4041775" cy="639762"/>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529037"/>
            <a:ext cx="4041775" cy="2478261"/>
          </a:xfr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defRPr>
            </a:lvl4pPr>
            <a:lvl5pPr>
              <a:defRPr sz="1600">
                <a:solidFill>
                  <a:schemeClr val="bg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11"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3"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14" name="Rectangle 13"/>
          <p:cNvSpPr>
            <a:spLocks noChangeArrowheads="1"/>
          </p:cNvSpPr>
          <p:nvPr userDrawn="1"/>
        </p:nvSpPr>
        <p:spPr bwMode="auto">
          <a:xfrm>
            <a:off x="4229894" y="6382800"/>
            <a:ext cx="684212" cy="482601"/>
          </a:xfrm>
          <a:prstGeom prst="rect">
            <a:avLst/>
          </a:prstGeom>
          <a:solidFill>
            <a:srgbClr val="AFC651"/>
          </a:solidFill>
          <a:ln w="9525" algn="ctr">
            <a:noFill/>
            <a:miter lim="800000"/>
            <a:headEnd/>
            <a:tailEnd/>
          </a:ln>
          <a:effectLst/>
        </p:spPr>
        <p:txBody>
          <a:bodyPr lIns="36000"/>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defTabSz="457200">
              <a:lnSpc>
                <a:spcPct val="100000"/>
              </a:lnSpc>
              <a:defRPr/>
            </a:pPr>
            <a:r>
              <a:rPr lang="fr-BE" sz="400" b="0" i="1" dirty="0" err="1">
                <a:solidFill>
                  <a:schemeClr val="bg1"/>
                </a:solidFill>
                <a:latin typeface="+mj-lt"/>
              </a:rPr>
              <a:t>Consumers</a:t>
            </a:r>
            <a:r>
              <a:rPr lang="fr-BE" sz="400" b="0" i="1" dirty="0">
                <a:solidFill>
                  <a:schemeClr val="bg1"/>
                </a:solidFill>
                <a:latin typeface="+mj-lt"/>
              </a:rPr>
              <a:t>,</a:t>
            </a:r>
            <a:r>
              <a:rPr lang="fr-BE" sz="400" b="0" i="1" baseline="0" dirty="0">
                <a:solidFill>
                  <a:schemeClr val="bg1"/>
                </a:solidFill>
                <a:latin typeface="+mj-lt"/>
              </a:rPr>
              <a:t> </a:t>
            </a:r>
            <a:r>
              <a:rPr lang="fr-BE" sz="400" b="0" i="1" baseline="0" dirty="0" err="1">
                <a:solidFill>
                  <a:schemeClr val="bg1"/>
                </a:solidFill>
                <a:latin typeface="+mj-lt"/>
              </a:rPr>
              <a:t>Health</a:t>
            </a:r>
            <a:r>
              <a:rPr lang="fr-BE" sz="400" b="0" i="1" baseline="0" dirty="0">
                <a:solidFill>
                  <a:schemeClr val="bg1"/>
                </a:solidFill>
                <a:latin typeface="+mj-lt"/>
              </a:rPr>
              <a:t>, Agriculture  and Food </a:t>
            </a:r>
          </a:p>
          <a:p>
            <a:pPr defTabSz="457200">
              <a:lnSpc>
                <a:spcPct val="100000"/>
              </a:lnSpc>
              <a:defRPr/>
            </a:pPr>
            <a:r>
              <a:rPr lang="fr-BE" sz="400" b="0" i="1" baseline="0" dirty="0" err="1">
                <a:solidFill>
                  <a:schemeClr val="bg1"/>
                </a:solidFill>
                <a:latin typeface="+mj-lt"/>
              </a:rPr>
              <a:t>Executive</a:t>
            </a:r>
            <a:r>
              <a:rPr lang="fr-BE" sz="400" b="0" i="1" baseline="0" dirty="0">
                <a:solidFill>
                  <a:schemeClr val="bg1"/>
                </a:solidFill>
                <a:latin typeface="+mj-lt"/>
              </a:rPr>
              <a:t>  Agency</a:t>
            </a:r>
            <a:endParaRPr lang="fr-BE" sz="400" b="0" i="1" dirty="0">
              <a:solidFill>
                <a:schemeClr val="bg1"/>
              </a:solidFill>
              <a:latin typeface="+mj-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784"/>
            <a:ext cx="8229600" cy="936625"/>
          </a:xfrm>
        </p:spPr>
        <p:txBody>
          <a:bodyPr/>
          <a:lstStyle>
            <a:lvl1pPr algn="ctr">
              <a:defRPr>
                <a:solidFill>
                  <a:schemeClr val="bg2">
                    <a:lumMod val="50000"/>
                  </a:schemeClr>
                </a:solidFill>
              </a:defRPr>
            </a:lvl1pPr>
          </a:lstStyle>
          <a:p>
            <a:r>
              <a:rPr lang="en-US"/>
              <a:t>Click to edit Master title style</a:t>
            </a:r>
            <a:endParaRPr lang="en-GB"/>
          </a:p>
        </p:txBody>
      </p:sp>
      <p:sp>
        <p:nvSpPr>
          <p:cNvPr id="6" name="Rectangle 5"/>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7"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10" name="Rectangle 9"/>
          <p:cNvSpPr>
            <a:spLocks noChangeArrowheads="1"/>
          </p:cNvSpPr>
          <p:nvPr userDrawn="1"/>
        </p:nvSpPr>
        <p:spPr bwMode="auto">
          <a:xfrm>
            <a:off x="4229894" y="6382800"/>
            <a:ext cx="684212" cy="482601"/>
          </a:xfrm>
          <a:prstGeom prst="rect">
            <a:avLst/>
          </a:prstGeom>
          <a:solidFill>
            <a:srgbClr val="AFC651"/>
          </a:solidFill>
          <a:ln w="9525" algn="ctr">
            <a:noFill/>
            <a:miter lim="800000"/>
            <a:headEnd/>
            <a:tailEnd/>
          </a:ln>
          <a:effectLst/>
        </p:spPr>
        <p:txBody>
          <a:bodyPr lIns="36000"/>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defTabSz="457200">
              <a:lnSpc>
                <a:spcPct val="100000"/>
              </a:lnSpc>
              <a:defRPr/>
            </a:pPr>
            <a:r>
              <a:rPr lang="fr-BE" sz="400" b="0" i="1" dirty="0" err="1">
                <a:solidFill>
                  <a:schemeClr val="bg1"/>
                </a:solidFill>
                <a:latin typeface="+mj-lt"/>
              </a:rPr>
              <a:t>Consumers</a:t>
            </a:r>
            <a:r>
              <a:rPr lang="fr-BE" sz="400" b="0" i="1" dirty="0">
                <a:solidFill>
                  <a:schemeClr val="bg1"/>
                </a:solidFill>
                <a:latin typeface="+mj-lt"/>
              </a:rPr>
              <a:t>,</a:t>
            </a:r>
            <a:r>
              <a:rPr lang="fr-BE" sz="400" b="0" i="1" baseline="0" dirty="0">
                <a:solidFill>
                  <a:schemeClr val="bg1"/>
                </a:solidFill>
                <a:latin typeface="+mj-lt"/>
              </a:rPr>
              <a:t> </a:t>
            </a:r>
            <a:r>
              <a:rPr lang="fr-BE" sz="400" b="0" i="1" baseline="0" dirty="0" err="1">
                <a:solidFill>
                  <a:schemeClr val="bg1"/>
                </a:solidFill>
                <a:latin typeface="+mj-lt"/>
              </a:rPr>
              <a:t>Health</a:t>
            </a:r>
            <a:r>
              <a:rPr lang="fr-BE" sz="400" b="0" i="1" baseline="0" dirty="0">
                <a:solidFill>
                  <a:schemeClr val="bg1"/>
                </a:solidFill>
                <a:latin typeface="+mj-lt"/>
              </a:rPr>
              <a:t>, Agriculture  and Food </a:t>
            </a:r>
          </a:p>
          <a:p>
            <a:pPr defTabSz="457200">
              <a:lnSpc>
                <a:spcPct val="100000"/>
              </a:lnSpc>
              <a:defRPr/>
            </a:pPr>
            <a:r>
              <a:rPr lang="fr-BE" sz="400" b="0" i="1" baseline="0" dirty="0" err="1">
                <a:solidFill>
                  <a:schemeClr val="bg1"/>
                </a:solidFill>
                <a:latin typeface="+mj-lt"/>
              </a:rPr>
              <a:t>Executive</a:t>
            </a:r>
            <a:r>
              <a:rPr lang="fr-BE" sz="400" b="0" i="1" baseline="0" dirty="0">
                <a:solidFill>
                  <a:schemeClr val="bg1"/>
                </a:solidFill>
                <a:latin typeface="+mj-lt"/>
              </a:rPr>
              <a:t>  Agency</a:t>
            </a:r>
            <a:endParaRPr lang="fr-BE" sz="400" b="0" i="1" dirty="0">
              <a:solidFill>
                <a:schemeClr val="bg1"/>
              </a:solidFill>
              <a:latin typeface="+mj-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7"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3" name="TextBox 2"/>
          <p:cNvSpPr txBox="1"/>
          <p:nvPr userDrawn="1"/>
        </p:nvSpPr>
        <p:spPr>
          <a:xfrm>
            <a:off x="-108520" y="1700808"/>
            <a:ext cx="9144000" cy="3770263"/>
          </a:xfrm>
          <a:prstGeom prst="rect">
            <a:avLst/>
          </a:prstGeom>
          <a:noFill/>
        </p:spPr>
        <p:txBody>
          <a:bodyPr wrap="square" rtlCol="0">
            <a:spAutoFit/>
          </a:bodyPr>
          <a:lstStyle/>
          <a:p>
            <a:pPr algn="ctr"/>
            <a:r>
              <a:rPr lang="fr-BE" sz="23900" b="1" spc="-300" dirty="0">
                <a:solidFill>
                  <a:srgbClr val="FDE7D7"/>
                </a:solidFill>
              </a:rPr>
              <a:t>BTSF</a:t>
            </a:r>
            <a:endParaRPr lang="en-GB" sz="23900" b="1" spc="-300" dirty="0" err="1">
              <a:solidFill>
                <a:srgbClr val="FDE7D7"/>
              </a:solidFill>
            </a:endParaRPr>
          </a:p>
        </p:txBody>
      </p:sp>
      <p:sp>
        <p:nvSpPr>
          <p:cNvPr id="5" name="Text Placeholder 4"/>
          <p:cNvSpPr>
            <a:spLocks noGrp="1"/>
          </p:cNvSpPr>
          <p:nvPr>
            <p:ph type="body" sz="quarter" idx="13" hasCustomPrompt="1"/>
          </p:nvPr>
        </p:nvSpPr>
        <p:spPr>
          <a:xfrm>
            <a:off x="395288" y="1628775"/>
            <a:ext cx="8640762" cy="4392613"/>
          </a:xfrm>
        </p:spPr>
        <p:txBody>
          <a:bodyPr/>
          <a:lstStyle>
            <a:lvl1pPr marL="0" indent="0" algn="l">
              <a:buNone/>
              <a:defRPr sz="1400">
                <a:solidFill>
                  <a:schemeClr val="bg2">
                    <a:lumMod val="50000"/>
                  </a:schemeClr>
                </a:solidFill>
                <a:latin typeface="+mj-lt"/>
              </a:defRPr>
            </a:lvl1pPr>
            <a:lvl2pPr marL="457200" indent="0" algn="l">
              <a:buNone/>
              <a:defRPr>
                <a:latin typeface="+mj-lt"/>
              </a:defRPr>
            </a:lvl2pPr>
            <a:lvl3pPr marL="914400" indent="0" algn="l">
              <a:buFont typeface="Arial" panose="020B0604020202020204" pitchFamily="34" charset="0"/>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to edit add text</a:t>
            </a:r>
            <a:endParaRPr lang="en-GB" dirty="0"/>
          </a:p>
        </p:txBody>
      </p:sp>
      <p:sp>
        <p:nvSpPr>
          <p:cNvPr id="10" name="Rectangle 9"/>
          <p:cNvSpPr>
            <a:spLocks noChangeArrowheads="1"/>
          </p:cNvSpPr>
          <p:nvPr userDrawn="1"/>
        </p:nvSpPr>
        <p:spPr bwMode="auto">
          <a:xfrm>
            <a:off x="4229894" y="6382800"/>
            <a:ext cx="684212" cy="482601"/>
          </a:xfrm>
          <a:prstGeom prst="rect">
            <a:avLst/>
          </a:prstGeom>
          <a:solidFill>
            <a:srgbClr val="AFC651"/>
          </a:solidFill>
          <a:ln w="9525" algn="ctr">
            <a:noFill/>
            <a:miter lim="800000"/>
            <a:headEnd/>
            <a:tailEnd/>
          </a:ln>
          <a:effectLst/>
        </p:spPr>
        <p:txBody>
          <a:bodyPr lIns="36000"/>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defTabSz="457200">
              <a:lnSpc>
                <a:spcPct val="100000"/>
              </a:lnSpc>
              <a:defRPr/>
            </a:pPr>
            <a:r>
              <a:rPr lang="fr-BE" sz="400" b="0" i="1" dirty="0" err="1">
                <a:solidFill>
                  <a:schemeClr val="bg1"/>
                </a:solidFill>
                <a:latin typeface="+mj-lt"/>
              </a:rPr>
              <a:t>Consumers</a:t>
            </a:r>
            <a:r>
              <a:rPr lang="fr-BE" sz="400" b="0" i="1" dirty="0">
                <a:solidFill>
                  <a:schemeClr val="bg1"/>
                </a:solidFill>
                <a:latin typeface="+mj-lt"/>
              </a:rPr>
              <a:t>,</a:t>
            </a:r>
            <a:r>
              <a:rPr lang="fr-BE" sz="400" b="0" i="1" baseline="0" dirty="0">
                <a:solidFill>
                  <a:schemeClr val="bg1"/>
                </a:solidFill>
                <a:latin typeface="+mj-lt"/>
              </a:rPr>
              <a:t> </a:t>
            </a:r>
            <a:r>
              <a:rPr lang="fr-BE" sz="400" b="0" i="1" baseline="0" dirty="0" err="1">
                <a:solidFill>
                  <a:schemeClr val="bg1"/>
                </a:solidFill>
                <a:latin typeface="+mj-lt"/>
              </a:rPr>
              <a:t>Health</a:t>
            </a:r>
            <a:r>
              <a:rPr lang="fr-BE" sz="400" b="0" i="1" baseline="0" dirty="0">
                <a:solidFill>
                  <a:schemeClr val="bg1"/>
                </a:solidFill>
                <a:latin typeface="+mj-lt"/>
              </a:rPr>
              <a:t>, Agriculture  and Food </a:t>
            </a:r>
          </a:p>
          <a:p>
            <a:pPr defTabSz="457200">
              <a:lnSpc>
                <a:spcPct val="100000"/>
              </a:lnSpc>
              <a:defRPr/>
            </a:pPr>
            <a:r>
              <a:rPr lang="fr-BE" sz="400" b="0" i="1" baseline="0" dirty="0" err="1">
                <a:solidFill>
                  <a:schemeClr val="bg1"/>
                </a:solidFill>
                <a:latin typeface="+mj-lt"/>
              </a:rPr>
              <a:t>Executive</a:t>
            </a:r>
            <a:r>
              <a:rPr lang="fr-BE" sz="400" b="0" i="1" baseline="0" dirty="0">
                <a:solidFill>
                  <a:schemeClr val="bg1"/>
                </a:solidFill>
                <a:latin typeface="+mj-lt"/>
              </a:rPr>
              <a:t>  Agency</a:t>
            </a:r>
            <a:endParaRPr lang="fr-BE" sz="400" b="0" i="1" dirty="0">
              <a:solidFill>
                <a:schemeClr val="bg1"/>
              </a:solidFill>
              <a:latin typeface="+mj-lt"/>
            </a:endParaRPr>
          </a:p>
        </p:txBody>
      </p:sp>
    </p:spTree>
    <p:extLst>
      <p:ext uri="{BB962C8B-B14F-4D97-AF65-F5344CB8AC3E}">
        <p14:creationId xmlns:p14="http://schemas.microsoft.com/office/powerpoint/2010/main" val="149343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t>Et dolor fragum</a:t>
            </a:r>
            <a:endParaRPr lang="en-GB"/>
          </a:p>
          <a:p>
            <a:pPr lvl="1"/>
            <a:r>
              <a:rPr lang="en-GB"/>
              <a:t>Et dolor fragum</a:t>
            </a:r>
          </a:p>
          <a:p>
            <a:pPr lvl="2"/>
            <a:r>
              <a:rPr lang="en-GB"/>
              <a:t>- Et dolor fragum</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72" r:id="rId3"/>
    <p:sldLayoutId id="2147483673" r:id="rId4"/>
    <p:sldLayoutId id="2147483662" r:id="rId5"/>
    <p:sldLayoutId id="2147483663" r:id="rId6"/>
    <p:sldLayoutId id="2147483664" r:id="rId7"/>
    <p:sldLayoutId id="2147483665" r:id="rId8"/>
    <p:sldLayoutId id="2147483674" r:id="rId9"/>
    <p:sldLayoutId id="2147483667" r:id="rId10"/>
    <p:sldLayoutId id="2147483668" r:id="rId11"/>
    <p:sldLayoutId id="2147483669" r:id="rId12"/>
    <p:sldLayoutId id="2147483670" r:id="rId13"/>
  </p:sldLayoutIdLst>
  <p:hf hdr="0" ftr="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504" y="1412776"/>
            <a:ext cx="8207896" cy="2232248"/>
          </a:xfrm>
        </p:spPr>
        <p:txBody>
          <a:bodyPr/>
          <a:lstStyle/>
          <a:p>
            <a:pPr algn="l"/>
            <a:r>
              <a:rPr lang="fr-BE" sz="3600" dirty="0">
                <a:solidFill>
                  <a:srgbClr val="F47B22"/>
                </a:solidFill>
              </a:rPr>
              <a:t>B</a:t>
            </a:r>
            <a:r>
              <a:rPr lang="fr-BE" sz="3600" dirty="0"/>
              <a:t>etter </a:t>
            </a:r>
            <a:r>
              <a:rPr lang="fr-BE" sz="3600" dirty="0">
                <a:solidFill>
                  <a:srgbClr val="F47B22"/>
                </a:solidFill>
              </a:rPr>
              <a:t>T</a:t>
            </a:r>
            <a:r>
              <a:rPr lang="fr-BE" sz="3600" dirty="0"/>
              <a:t>raining for </a:t>
            </a:r>
            <a:r>
              <a:rPr lang="fr-BE" sz="3600" dirty="0" err="1">
                <a:solidFill>
                  <a:srgbClr val="F47B22"/>
                </a:solidFill>
              </a:rPr>
              <a:t>S</a:t>
            </a:r>
            <a:r>
              <a:rPr lang="fr-BE" sz="3600" dirty="0" err="1"/>
              <a:t>afer</a:t>
            </a:r>
            <a:r>
              <a:rPr lang="fr-BE" sz="3600" dirty="0"/>
              <a:t> </a:t>
            </a:r>
            <a:r>
              <a:rPr lang="fr-BE" sz="3600" dirty="0">
                <a:solidFill>
                  <a:srgbClr val="F47B22"/>
                </a:solidFill>
              </a:rPr>
              <a:t>F</a:t>
            </a:r>
            <a:r>
              <a:rPr lang="fr-BE" sz="3600" dirty="0"/>
              <a:t>ood</a:t>
            </a:r>
            <a:br>
              <a:rPr lang="fr-BE" sz="3600" dirty="0"/>
            </a:br>
            <a:r>
              <a:rPr lang="fr-BE" sz="3600" b="0" i="1" dirty="0"/>
              <a:t>Initiative</a:t>
            </a:r>
            <a:endParaRPr lang="en-GB" b="0" i="1" dirty="0"/>
          </a:p>
        </p:txBody>
      </p:sp>
      <p:sp>
        <p:nvSpPr>
          <p:cNvPr id="8" name="Text Placeholder 7"/>
          <p:cNvSpPr>
            <a:spLocks noGrp="1"/>
          </p:cNvSpPr>
          <p:nvPr>
            <p:ph type="body" sz="quarter" idx="12"/>
          </p:nvPr>
        </p:nvSpPr>
        <p:spPr>
          <a:xfrm>
            <a:off x="251520" y="3861048"/>
            <a:ext cx="4104829" cy="935856"/>
          </a:xfrm>
        </p:spPr>
        <p:txBody>
          <a:bodyPr/>
          <a:lstStyle/>
          <a:p>
            <a:pPr algn="l"/>
            <a:r>
              <a:rPr lang="en-GB" sz="1800" dirty="0"/>
              <a:t>Surveillance of ASF in wild </a:t>
            </a:r>
            <a:r>
              <a:rPr lang="en-GB" sz="1800"/>
              <a:t>boar </a:t>
            </a:r>
            <a:endParaRPr lang="en-GB" sz="1800" dirty="0"/>
          </a:p>
        </p:txBody>
      </p:sp>
      <p:sp>
        <p:nvSpPr>
          <p:cNvPr id="9" name="Text Placeholder 8"/>
          <p:cNvSpPr>
            <a:spLocks noGrp="1"/>
          </p:cNvSpPr>
          <p:nvPr>
            <p:ph type="body" sz="quarter" idx="13"/>
          </p:nvPr>
        </p:nvSpPr>
        <p:spPr>
          <a:xfrm>
            <a:off x="4716016" y="3212976"/>
            <a:ext cx="3979862" cy="1657350"/>
          </a:xfrm>
        </p:spPr>
        <p:txBody>
          <a:bodyPr/>
          <a:lstStyle/>
          <a:p>
            <a:r>
              <a:rPr lang="fr-BE" dirty="0"/>
              <a:t>BTSF</a:t>
            </a:r>
            <a:endParaRPr lang="en-GB" dirty="0"/>
          </a:p>
        </p:txBody>
      </p:sp>
      <p:sp>
        <p:nvSpPr>
          <p:cNvPr id="10" name="Text Placeholder 9"/>
          <p:cNvSpPr>
            <a:spLocks noGrp="1"/>
          </p:cNvSpPr>
          <p:nvPr>
            <p:ph type="body" sz="quarter" idx="14"/>
          </p:nvPr>
        </p:nvSpPr>
        <p:spPr/>
        <p:txBody>
          <a:bodyPr/>
          <a:lstStyle/>
          <a:p>
            <a:pPr algn="just"/>
            <a:r>
              <a:rPr lang="en-IE" sz="900" dirty="0">
                <a:solidFill>
                  <a:schemeClr val="tx1"/>
                </a:solidFill>
              </a:rPr>
              <a:t>This presentation is delivered under contract with the Consumers, Health, Agriculture and Food Executive Agency (http://ec.europa.eu/chafea). The content of this presentation is the sole responsibility of Opera S.r.l. and VetEffecT Consultancy &amp; Recruiting  BV and it can in no way be taken to reflect the views of the Consumers, Health, Agriculture and Food Executive Agency or any other body of the European Union. The Consumers, Health, Agriculture and Food Executive Agency or any other body of the European Union will not be responsible under any circumstances for the contents of communication items prepared by the contractors</a:t>
            </a:r>
            <a:endParaRPr lang="en-GB" sz="900" dirty="0"/>
          </a:p>
          <a:p>
            <a:pPr algn="just"/>
            <a:endParaRPr lang="en-GB" sz="1200" dirty="0">
              <a:solidFill>
                <a:schemeClr val="tx1">
                  <a:lumMod val="75000"/>
                  <a:lumOff val="25000"/>
                </a:schemeClr>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725144"/>
            <a:ext cx="3240360" cy="142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428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1340768"/>
            <a:ext cx="7772400" cy="792088"/>
          </a:xfrm>
        </p:spPr>
        <p:txBody>
          <a:bodyPr/>
          <a:lstStyle/>
          <a:p>
            <a:r>
              <a:rPr lang="en-GB" sz="2800" dirty="0"/>
              <a:t>Surveillance in wildlife</a:t>
            </a:r>
          </a:p>
        </p:txBody>
      </p:sp>
      <p:sp>
        <p:nvSpPr>
          <p:cNvPr id="3" name="Segnaposto testo 2"/>
          <p:cNvSpPr>
            <a:spLocks noGrp="1"/>
          </p:cNvSpPr>
          <p:nvPr>
            <p:ph type="body" idx="1"/>
          </p:nvPr>
        </p:nvSpPr>
        <p:spPr>
          <a:xfrm>
            <a:off x="323528" y="1844825"/>
            <a:ext cx="8496944" cy="4176463"/>
          </a:xfrm>
        </p:spPr>
        <p:txBody>
          <a:bodyPr/>
          <a:lstStyle/>
          <a:p>
            <a:pPr algn="just"/>
            <a:r>
              <a:rPr lang="en-GB" sz="1700" b="1" dirty="0"/>
              <a:t>Role played by wildlife in the epidemiology of infection</a:t>
            </a:r>
            <a:r>
              <a:rPr lang="en-GB" sz="1700" dirty="0"/>
              <a:t>: </a:t>
            </a:r>
            <a:r>
              <a:rPr lang="en-GB" sz="1700" i="1" dirty="0" smtClean="0"/>
              <a:t>if </a:t>
            </a:r>
            <a:r>
              <a:rPr lang="en-GB" sz="1700" i="1" dirty="0"/>
              <a:t>epidemiological reservoir of ASF </a:t>
            </a:r>
            <a:r>
              <a:rPr lang="en-GB" sz="1700" i="1" dirty="0" smtClean="0"/>
              <a:t>virus  </a:t>
            </a:r>
            <a:endParaRPr lang="en-GB" sz="1700" i="1" dirty="0"/>
          </a:p>
          <a:p>
            <a:pPr algn="just"/>
            <a:endParaRPr lang="en-GB" sz="1000" i="1" dirty="0"/>
          </a:p>
          <a:p>
            <a:pPr algn="just"/>
            <a:r>
              <a:rPr lang="en-GB" sz="1700" b="1" dirty="0"/>
              <a:t>Epidemiological unit</a:t>
            </a:r>
            <a:r>
              <a:rPr lang="en-GB" sz="1700" dirty="0"/>
              <a:t>: the wildlife metapopulation that lives in a continuous geographic distribution delimited by natural or artificial barriers</a:t>
            </a:r>
          </a:p>
          <a:p>
            <a:pPr algn="just"/>
            <a:endParaRPr lang="en-GB" sz="1000" dirty="0"/>
          </a:p>
          <a:p>
            <a:pPr algn="just"/>
            <a:r>
              <a:rPr lang="en-GB" sz="1700" b="1" dirty="0"/>
              <a:t>Suspect case definition</a:t>
            </a:r>
            <a:r>
              <a:rPr lang="en-GB" sz="1700" dirty="0"/>
              <a:t>: rarely clinical signs are seen, death is the obvious symptom (low lethal diseases) </a:t>
            </a:r>
          </a:p>
          <a:p>
            <a:pPr algn="just"/>
            <a:endParaRPr lang="en-GB" sz="1000" dirty="0"/>
          </a:p>
          <a:p>
            <a:pPr algn="just"/>
            <a:r>
              <a:rPr lang="en-GB" sz="1700" b="1" dirty="0"/>
              <a:t>Efficacy of the passive surveillance</a:t>
            </a:r>
            <a:r>
              <a:rPr lang="en-GB" sz="1700" dirty="0"/>
              <a:t>: difficult to assess: how many dead individuals are retrieved in peace time? </a:t>
            </a:r>
          </a:p>
          <a:p>
            <a:pPr algn="just"/>
            <a:endParaRPr lang="en-GB" sz="1000" dirty="0"/>
          </a:p>
          <a:p>
            <a:pPr algn="just"/>
            <a:r>
              <a:rPr lang="en-GB" sz="1700" b="1" dirty="0"/>
              <a:t>Sampling unit</a:t>
            </a:r>
            <a:r>
              <a:rPr lang="en-GB" sz="1700" dirty="0"/>
              <a:t>: which is correct sampling unit in order to avoid sampling dilution (low detection probability) or oversampling?</a:t>
            </a:r>
          </a:p>
          <a:p>
            <a:pPr algn="just"/>
            <a:endParaRPr lang="en-GB" sz="1000" dirty="0"/>
          </a:p>
          <a:p>
            <a:pPr algn="just"/>
            <a:r>
              <a:rPr lang="en-GB" sz="1700" b="1" dirty="0"/>
              <a:t>Sample collection</a:t>
            </a:r>
            <a:r>
              <a:rPr lang="en-GB" sz="1700" dirty="0"/>
              <a:t>: how to collect sample? </a:t>
            </a:r>
          </a:p>
          <a:p>
            <a:pPr algn="just"/>
            <a:endParaRPr lang="en-GB" sz="1000" dirty="0"/>
          </a:p>
          <a:p>
            <a:pPr algn="just"/>
            <a:r>
              <a:rPr lang="en-GB" sz="1700" b="1" dirty="0"/>
              <a:t>Timing</a:t>
            </a:r>
            <a:r>
              <a:rPr lang="en-GB" sz="1700" dirty="0"/>
              <a:t>: seasonal hunting, catching, virology vs. serology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420888"/>
            <a:ext cx="8676456" cy="2914925"/>
          </a:xfrm>
          <a:prstGeom prst="rect">
            <a:avLst/>
          </a:prstGeom>
        </p:spPr>
      </p:pic>
    </p:spTree>
    <p:extLst>
      <p:ext uri="{BB962C8B-B14F-4D97-AF65-F5344CB8AC3E}">
        <p14:creationId xmlns:p14="http://schemas.microsoft.com/office/powerpoint/2010/main" val="3792716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484784"/>
            <a:ext cx="7772400" cy="648072"/>
          </a:xfrm>
        </p:spPr>
        <p:txBody>
          <a:bodyPr/>
          <a:lstStyle/>
          <a:p>
            <a:r>
              <a:rPr lang="en-GB" b="0" dirty="0"/>
              <a:t>Surveillance in practice</a:t>
            </a:r>
            <a:r>
              <a:rPr lang="it-IT" b="0" dirty="0"/>
              <a:t/>
            </a:r>
            <a:br>
              <a:rPr lang="it-IT" b="0" dirty="0"/>
            </a:br>
            <a:endParaRPr lang="it-IT" b="0" dirty="0"/>
          </a:p>
        </p:txBody>
      </p:sp>
      <p:sp>
        <p:nvSpPr>
          <p:cNvPr id="3" name="Segnaposto testo 2"/>
          <p:cNvSpPr>
            <a:spLocks noGrp="1"/>
          </p:cNvSpPr>
          <p:nvPr>
            <p:ph type="body" idx="1"/>
          </p:nvPr>
        </p:nvSpPr>
        <p:spPr>
          <a:xfrm>
            <a:off x="323528" y="2276872"/>
            <a:ext cx="8640960" cy="4104456"/>
          </a:xfrm>
        </p:spPr>
        <p:txBody>
          <a:bodyPr/>
          <a:lstStyle/>
          <a:p>
            <a:pPr algn="just"/>
            <a:endParaRPr lang="en-GB" sz="1800" dirty="0"/>
          </a:p>
          <a:p>
            <a:pPr algn="just"/>
            <a:r>
              <a:rPr lang="en-GB" sz="1800" dirty="0"/>
              <a:t>Highest probability </a:t>
            </a:r>
            <a:r>
              <a:rPr lang="en-GB" sz="1800" dirty="0">
                <a:solidFill>
                  <a:srgbClr val="FF0000"/>
                </a:solidFill>
              </a:rPr>
              <a:t>to detect </a:t>
            </a:r>
            <a:r>
              <a:rPr lang="en-GB" sz="1800" dirty="0"/>
              <a:t>the introduction of </a:t>
            </a:r>
            <a:r>
              <a:rPr lang="en-GB" sz="1800" dirty="0" smtClean="0"/>
              <a:t>infection </a:t>
            </a:r>
            <a:r>
              <a:rPr lang="en-GB" sz="1800" dirty="0"/>
              <a:t>in a free area (early detection</a:t>
            </a:r>
            <a:r>
              <a:rPr lang="en-GB" sz="1800" dirty="0" smtClean="0"/>
              <a:t>)</a:t>
            </a:r>
            <a:endParaRPr lang="en-GB" sz="1800" dirty="0"/>
          </a:p>
          <a:p>
            <a:pPr algn="just"/>
            <a:endParaRPr lang="en-GB" sz="1800" dirty="0"/>
          </a:p>
          <a:p>
            <a:pPr algn="just"/>
            <a:r>
              <a:rPr lang="en-GB" sz="1800" dirty="0"/>
              <a:t>Highest precision in measuring epidemiological parameters (i.e. prevalence, n. of seropositive animals etc</a:t>
            </a:r>
            <a:r>
              <a:rPr lang="en-GB" sz="1800" dirty="0" smtClean="0"/>
              <a:t>.)</a:t>
            </a:r>
            <a:endParaRPr lang="en-GB" sz="1800" dirty="0"/>
          </a:p>
          <a:p>
            <a:pPr algn="just"/>
            <a:endParaRPr lang="en-GB" sz="1800" dirty="0"/>
          </a:p>
          <a:p>
            <a:pPr algn="just"/>
            <a:r>
              <a:rPr lang="en-GB" sz="1800" dirty="0"/>
              <a:t>Sustainable from both implementation and economical </a:t>
            </a:r>
            <a:r>
              <a:rPr lang="en-GB" sz="1800" dirty="0" smtClean="0"/>
              <a:t>terms</a:t>
            </a:r>
            <a:endParaRPr lang="en-GB" sz="1800" dirty="0"/>
          </a:p>
          <a:p>
            <a:pPr algn="just"/>
            <a:endParaRPr lang="en-GB" sz="1800" dirty="0"/>
          </a:p>
          <a:p>
            <a:pPr algn="just"/>
            <a:r>
              <a:rPr lang="en-GB" sz="1800" dirty="0"/>
              <a:t>Have a practical approach (actions are foreseen)</a:t>
            </a:r>
          </a:p>
        </p:txBody>
      </p:sp>
    </p:spTree>
    <p:extLst>
      <p:ext uri="{BB962C8B-B14F-4D97-AF65-F5344CB8AC3E}">
        <p14:creationId xmlns:p14="http://schemas.microsoft.com/office/powerpoint/2010/main" val="115446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484784"/>
            <a:ext cx="7918648" cy="1440160"/>
          </a:xfrm>
        </p:spPr>
        <p:txBody>
          <a:bodyPr/>
          <a:lstStyle/>
          <a:p>
            <a:r>
              <a:rPr lang="en-US" sz="2800" dirty="0" smtClean="0"/>
              <a:t>Which animals have to be tested ?</a:t>
            </a:r>
            <a:br>
              <a:rPr lang="en-US" sz="2800" dirty="0" smtClean="0"/>
            </a:br>
            <a:r>
              <a:rPr lang="en-US" sz="2800" u="sng" dirty="0" smtClean="0"/>
              <a:t>The suspect case definition</a:t>
            </a:r>
            <a:endParaRPr lang="en-US" sz="2800" u="sng" dirty="0"/>
          </a:p>
        </p:txBody>
      </p:sp>
      <p:sp>
        <p:nvSpPr>
          <p:cNvPr id="3" name="Segnaposto testo 2"/>
          <p:cNvSpPr>
            <a:spLocks noGrp="1"/>
          </p:cNvSpPr>
          <p:nvPr>
            <p:ph type="body" idx="1"/>
          </p:nvPr>
        </p:nvSpPr>
        <p:spPr>
          <a:xfrm>
            <a:off x="251520" y="2924944"/>
            <a:ext cx="8568952" cy="2880319"/>
          </a:xfrm>
        </p:spPr>
        <p:txBody>
          <a:bodyPr/>
          <a:lstStyle/>
          <a:p>
            <a:pPr marL="457200" indent="-457200" algn="l">
              <a:buFont typeface="+mj-lt"/>
              <a:buAutoNum type="arabicPeriod"/>
            </a:pPr>
            <a:r>
              <a:rPr lang="en-GB" sz="2400" dirty="0"/>
              <a:t>Does not define the clinical signs of the infection we are interested </a:t>
            </a:r>
            <a:r>
              <a:rPr lang="en-GB" sz="2400" dirty="0" smtClean="0"/>
              <a:t>on</a:t>
            </a:r>
            <a:endParaRPr lang="en-GB" sz="2400" dirty="0"/>
          </a:p>
          <a:p>
            <a:pPr marL="457200" indent="-457200" algn="l">
              <a:buFont typeface="+mj-lt"/>
              <a:buAutoNum type="arabicPeriod"/>
            </a:pPr>
            <a:r>
              <a:rPr lang="en-GB" sz="2400" dirty="0"/>
              <a:t>Does not define the population at </a:t>
            </a:r>
            <a:r>
              <a:rPr lang="en-GB" sz="2400" dirty="0" smtClean="0"/>
              <a:t>risk</a:t>
            </a:r>
            <a:endParaRPr lang="en-GB" sz="2400" dirty="0"/>
          </a:p>
          <a:p>
            <a:pPr marL="457200" indent="-457200" algn="l">
              <a:buFont typeface="+mj-lt"/>
              <a:buAutoNum type="arabicPeriod"/>
            </a:pPr>
            <a:endParaRPr lang="lv-LV" sz="2400" dirty="0" smtClean="0"/>
          </a:p>
          <a:p>
            <a:pPr marL="457200" indent="-457200" algn="l">
              <a:buFont typeface="+mj-lt"/>
              <a:buAutoNum type="arabicPeriod"/>
            </a:pPr>
            <a:r>
              <a:rPr lang="en-GB" sz="2400" b="1" dirty="0" smtClean="0"/>
              <a:t>It </a:t>
            </a:r>
            <a:r>
              <a:rPr lang="en-GB" sz="2400" b="1" dirty="0"/>
              <a:t>defines which are the characteristics of the animals that will be actively selected by the surveillance program</a:t>
            </a:r>
            <a:r>
              <a:rPr lang="en-GB" sz="2400" dirty="0"/>
              <a:t> (investigated, inspected, tested etc.) </a:t>
            </a:r>
          </a:p>
        </p:txBody>
      </p:sp>
      <p:sp>
        <p:nvSpPr>
          <p:cNvPr id="4" name="Segnaposto numero diapositiva 3"/>
          <p:cNvSpPr>
            <a:spLocks noGrp="1"/>
          </p:cNvSpPr>
          <p:nvPr>
            <p:ph type="sldNum" sz="quarter" idx="12"/>
          </p:nvPr>
        </p:nvSpPr>
        <p:spPr/>
        <p:txBody>
          <a:bodyPr/>
          <a:lstStyle/>
          <a:p>
            <a:pPr>
              <a:defRPr/>
            </a:pPr>
            <a:fld id="{86133261-F426-4E3C-B2AF-F6E5B7E61F25}" type="slidenum">
              <a:rPr lang="en-GB" smtClean="0"/>
              <a:pPr>
                <a:defRPr/>
              </a:pPr>
              <a:t>11</a:t>
            </a:fld>
            <a:endParaRPr lang="en-GB"/>
          </a:p>
        </p:txBody>
      </p:sp>
    </p:spTree>
    <p:extLst>
      <p:ext uri="{BB962C8B-B14F-4D97-AF65-F5344CB8AC3E}">
        <p14:creationId xmlns:p14="http://schemas.microsoft.com/office/powerpoint/2010/main" val="922323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340769"/>
            <a:ext cx="7772400" cy="1152128"/>
          </a:xfrm>
        </p:spPr>
        <p:txBody>
          <a:bodyPr/>
          <a:lstStyle/>
          <a:p>
            <a:r>
              <a:rPr lang="en-GB" sz="2800" b="0" dirty="0"/>
              <a:t>Detection of ASF </a:t>
            </a:r>
            <a:br>
              <a:rPr lang="en-GB" sz="2800" b="0" dirty="0"/>
            </a:br>
            <a:r>
              <a:rPr lang="en-GB" sz="2800" b="0" dirty="0"/>
              <a:t>using two suspect case definitions</a:t>
            </a:r>
          </a:p>
        </p:txBody>
      </p:sp>
      <p:sp>
        <p:nvSpPr>
          <p:cNvPr id="3" name="Segnaposto testo 2"/>
          <p:cNvSpPr>
            <a:spLocks noGrp="1"/>
          </p:cNvSpPr>
          <p:nvPr>
            <p:ph type="body" idx="1"/>
          </p:nvPr>
        </p:nvSpPr>
        <p:spPr>
          <a:xfrm>
            <a:off x="323528" y="2276872"/>
            <a:ext cx="8568952" cy="3960440"/>
          </a:xfrm>
        </p:spPr>
        <p:txBody>
          <a:bodyPr/>
          <a:lstStyle/>
          <a:p>
            <a:pPr algn="l"/>
            <a:r>
              <a:rPr lang="it-IT" sz="1600" dirty="0"/>
              <a:t>A) </a:t>
            </a:r>
            <a:r>
              <a:rPr lang="en-GB" sz="1600" dirty="0"/>
              <a:t>All individuals shot, found dead =&gt; </a:t>
            </a:r>
            <a:r>
              <a:rPr lang="en-GB" sz="1600" b="1" dirty="0"/>
              <a:t>broad suspect case definition </a:t>
            </a:r>
          </a:p>
          <a:p>
            <a:pPr algn="l"/>
            <a:r>
              <a:rPr lang="en-GB" sz="1600" dirty="0"/>
              <a:t>B) All individuals shot showing clinical sign of the diseases =&gt; </a:t>
            </a:r>
            <a:r>
              <a:rPr lang="en-GB" sz="1600" b="1" dirty="0"/>
              <a:t>narrow suspect case definition</a:t>
            </a:r>
            <a:r>
              <a:rPr lang="en-GB" sz="1600" dirty="0"/>
              <a:t> </a:t>
            </a:r>
          </a:p>
          <a:p>
            <a:pPr algn="l"/>
            <a:endParaRPr lang="en-GB" dirty="0"/>
          </a:p>
          <a:p>
            <a:pPr algn="l"/>
            <a:r>
              <a:rPr lang="en-GB" sz="1600" b="1" dirty="0" smtClean="0"/>
              <a:t>A </a:t>
            </a:r>
            <a:r>
              <a:rPr lang="en-GB" sz="1600" b="1" dirty="0"/>
              <a:t>BROAD SUSPECT CASE DEFINITION</a:t>
            </a:r>
            <a:r>
              <a:rPr lang="en-GB" sz="1600" dirty="0"/>
              <a:t>: high sensitivity of the surveillance system, but too many laboratory investigations, material for field sampling, travels to the lab etc.</a:t>
            </a:r>
          </a:p>
          <a:p>
            <a:pPr algn="l"/>
            <a:endParaRPr lang="en-GB" sz="1600" dirty="0"/>
          </a:p>
          <a:p>
            <a:pPr algn="l"/>
            <a:r>
              <a:rPr lang="en-GB" sz="1600" b="1" dirty="0" smtClean="0"/>
              <a:t>A</a:t>
            </a:r>
            <a:r>
              <a:rPr lang="en-GB" sz="1600" dirty="0" smtClean="0"/>
              <a:t> </a:t>
            </a:r>
            <a:r>
              <a:rPr lang="en-GB" sz="1600" b="1" dirty="0"/>
              <a:t>NARROW SUSPECT CASE DEFINITION</a:t>
            </a:r>
            <a:r>
              <a:rPr lang="en-GB" sz="1600" dirty="0"/>
              <a:t>: low surveillance sensitivity since wild boars that could show clinical signs are unlikely to be sighted    </a:t>
            </a:r>
          </a:p>
          <a:p>
            <a:pPr algn="l"/>
            <a:endParaRPr lang="lv-LV" sz="1600" i="1" dirty="0" smtClean="0">
              <a:solidFill>
                <a:srgbClr val="0000FF"/>
              </a:solidFill>
            </a:endParaRPr>
          </a:p>
          <a:p>
            <a:pPr algn="l"/>
            <a:r>
              <a:rPr lang="en-GB" sz="1600" i="1" dirty="0" smtClean="0">
                <a:solidFill>
                  <a:srgbClr val="0000FF"/>
                </a:solidFill>
              </a:rPr>
              <a:t>Do </a:t>
            </a:r>
            <a:r>
              <a:rPr lang="en-GB" sz="1600" i="1" dirty="0">
                <a:solidFill>
                  <a:srgbClr val="0000FF"/>
                </a:solidFill>
              </a:rPr>
              <a:t>we expect the same number of investigated cases? </a:t>
            </a:r>
          </a:p>
          <a:p>
            <a:pPr algn="l"/>
            <a:r>
              <a:rPr lang="en-GB" sz="1600" i="1" dirty="0">
                <a:solidFill>
                  <a:srgbClr val="0000FF"/>
                </a:solidFill>
              </a:rPr>
              <a:t>Do we expect the same number of positive cases?</a:t>
            </a:r>
            <a:endParaRPr lang="en-GB" sz="1600" dirty="0"/>
          </a:p>
          <a:p>
            <a:pPr algn="l"/>
            <a:endParaRPr lang="en-GB" sz="1600" dirty="0"/>
          </a:p>
          <a:p>
            <a:endParaRPr lang="en-GB" sz="1600" dirty="0"/>
          </a:p>
        </p:txBody>
      </p:sp>
      <p:sp>
        <p:nvSpPr>
          <p:cNvPr id="4" name="Segnaposto numero diapositiva 3"/>
          <p:cNvSpPr>
            <a:spLocks noGrp="1"/>
          </p:cNvSpPr>
          <p:nvPr>
            <p:ph type="sldNum" sz="quarter" idx="12"/>
          </p:nvPr>
        </p:nvSpPr>
        <p:spPr/>
        <p:txBody>
          <a:bodyPr/>
          <a:lstStyle/>
          <a:p>
            <a:pPr>
              <a:defRPr/>
            </a:pPr>
            <a:fld id="{86133261-F426-4E3C-B2AF-F6E5B7E61F25}" type="slidenum">
              <a:rPr lang="en-GB" smtClean="0"/>
              <a:pPr>
                <a:defRPr/>
              </a:pPr>
              <a:t>12</a:t>
            </a:fld>
            <a:endParaRPr lang="en-GB" dirty="0"/>
          </a:p>
        </p:txBody>
      </p:sp>
    </p:spTree>
    <p:extLst>
      <p:ext uri="{BB962C8B-B14F-4D97-AF65-F5344CB8AC3E}">
        <p14:creationId xmlns:p14="http://schemas.microsoft.com/office/powerpoint/2010/main" val="1945814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340769"/>
            <a:ext cx="7772400" cy="720080"/>
          </a:xfrm>
        </p:spPr>
        <p:txBody>
          <a:bodyPr/>
          <a:lstStyle/>
          <a:p>
            <a:r>
              <a:rPr lang="en-GB" sz="2800" dirty="0"/>
              <a:t>Passive surveillance: critical points I</a:t>
            </a:r>
          </a:p>
        </p:txBody>
      </p:sp>
      <p:sp>
        <p:nvSpPr>
          <p:cNvPr id="3" name="Segnaposto testo 2"/>
          <p:cNvSpPr>
            <a:spLocks noGrp="1"/>
          </p:cNvSpPr>
          <p:nvPr>
            <p:ph type="body" idx="1"/>
          </p:nvPr>
        </p:nvSpPr>
        <p:spPr>
          <a:xfrm>
            <a:off x="395536" y="2204864"/>
            <a:ext cx="8280920" cy="4104456"/>
          </a:xfrm>
        </p:spPr>
        <p:txBody>
          <a:bodyPr/>
          <a:lstStyle/>
          <a:p>
            <a:pPr algn="just"/>
            <a:r>
              <a:rPr lang="en-GB" sz="1800" b="1" dirty="0"/>
              <a:t>Suspect case definition: </a:t>
            </a:r>
          </a:p>
          <a:p>
            <a:pPr algn="just"/>
            <a:r>
              <a:rPr lang="en-GB" sz="1800" dirty="0"/>
              <a:t>broad definition will increase the sensibility of the surveillance (many false positive cases) whereas narrow definition will reduce the number of false positive cases but might enhance the number false negative cases and thus leaving undetected for some time the infection in the area.  </a:t>
            </a:r>
          </a:p>
          <a:p>
            <a:pPr algn="just"/>
            <a:endParaRPr lang="en-GB" sz="1800" dirty="0"/>
          </a:p>
          <a:p>
            <a:pPr algn="just"/>
            <a:r>
              <a:rPr lang="en-GB" sz="1800" dirty="0"/>
              <a:t>The suspect case definition could be adjusted according to the (perceived or assessed) risk of the </a:t>
            </a:r>
            <a:r>
              <a:rPr lang="en-GB" sz="1800" dirty="0" smtClean="0"/>
              <a:t>area</a:t>
            </a:r>
            <a:r>
              <a:rPr lang="lv-LV" sz="1800" dirty="0" smtClean="0"/>
              <a:t>:</a:t>
            </a:r>
            <a:endParaRPr lang="en-GB" sz="1800" dirty="0"/>
          </a:p>
          <a:p>
            <a:pPr algn="just"/>
            <a:endParaRPr lang="en-GB" sz="1800" dirty="0"/>
          </a:p>
          <a:p>
            <a:pPr algn="just"/>
            <a:r>
              <a:rPr lang="en-GB" sz="1800" b="1" dirty="0"/>
              <a:t>Low risk =&gt; </a:t>
            </a:r>
            <a:r>
              <a:rPr lang="en-GB" sz="1800" dirty="0"/>
              <a:t>narrow case definition (undetected positive cases)</a:t>
            </a:r>
          </a:p>
          <a:p>
            <a:pPr algn="just"/>
            <a:r>
              <a:rPr lang="en-GB" sz="1800" b="1" dirty="0"/>
              <a:t>High risk =&gt; </a:t>
            </a:r>
            <a:r>
              <a:rPr lang="en-GB" sz="1800" dirty="0"/>
              <a:t>broader case definition (many negative cases investigated)</a:t>
            </a:r>
          </a:p>
          <a:p>
            <a:pPr algn="just"/>
            <a:endParaRPr lang="en-GB" sz="1800" dirty="0"/>
          </a:p>
        </p:txBody>
      </p:sp>
    </p:spTree>
    <p:extLst>
      <p:ext uri="{BB962C8B-B14F-4D97-AF65-F5344CB8AC3E}">
        <p14:creationId xmlns:p14="http://schemas.microsoft.com/office/powerpoint/2010/main" val="2477732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412776"/>
            <a:ext cx="8928992" cy="648072"/>
          </a:xfrm>
        </p:spPr>
        <p:txBody>
          <a:bodyPr/>
          <a:lstStyle/>
          <a:p>
            <a:r>
              <a:rPr lang="en-GB" sz="2800" dirty="0"/>
              <a:t>Passive surveillance: critical points II</a:t>
            </a:r>
            <a:endParaRPr lang="it-IT" sz="2800" dirty="0"/>
          </a:p>
        </p:txBody>
      </p:sp>
      <p:sp>
        <p:nvSpPr>
          <p:cNvPr id="3" name="Segnaposto testo 2"/>
          <p:cNvSpPr>
            <a:spLocks noGrp="1"/>
          </p:cNvSpPr>
          <p:nvPr>
            <p:ph type="body" idx="1"/>
          </p:nvPr>
        </p:nvSpPr>
        <p:spPr>
          <a:xfrm>
            <a:off x="395536" y="2276872"/>
            <a:ext cx="8352928" cy="4752528"/>
          </a:xfrm>
        </p:spPr>
        <p:txBody>
          <a:bodyPr/>
          <a:lstStyle/>
          <a:p>
            <a:pPr algn="just"/>
            <a:r>
              <a:rPr lang="en-GB" sz="1700" b="1" dirty="0"/>
              <a:t>Communication chain</a:t>
            </a:r>
            <a:r>
              <a:rPr lang="en-GB" sz="1700" dirty="0"/>
              <a:t>: passive surveillance is based on reporting, hence a person willing to report must know to </a:t>
            </a:r>
            <a:r>
              <a:rPr lang="en-GB" sz="1700" u="sng" dirty="0"/>
              <a:t>whom</a:t>
            </a:r>
            <a:r>
              <a:rPr lang="en-GB" sz="1700" dirty="0"/>
              <a:t> to report and </a:t>
            </a:r>
            <a:r>
              <a:rPr lang="en-GB" sz="1700" u="sng" dirty="0"/>
              <a:t>how</a:t>
            </a:r>
            <a:r>
              <a:rPr lang="en-GB" sz="1700" dirty="0"/>
              <a:t> </a:t>
            </a:r>
            <a:endParaRPr lang="lv-LV" sz="1700" dirty="0" smtClean="0"/>
          </a:p>
          <a:p>
            <a:pPr algn="just"/>
            <a:endParaRPr lang="lv-LV" sz="1700" b="1" dirty="0"/>
          </a:p>
          <a:p>
            <a:pPr algn="just"/>
            <a:r>
              <a:rPr lang="en-GB" sz="1700" b="1" dirty="0" smtClean="0"/>
              <a:t>To </a:t>
            </a:r>
            <a:r>
              <a:rPr lang="en-GB" sz="1700" b="1" dirty="0"/>
              <a:t>whom it should be reported the finding of a dead wild boar in the forest? </a:t>
            </a:r>
          </a:p>
          <a:p>
            <a:pPr algn="just"/>
            <a:endParaRPr lang="en-GB" sz="1000" dirty="0"/>
          </a:p>
          <a:p>
            <a:pPr algn="just"/>
            <a:endParaRPr lang="en-GB" sz="1000" dirty="0"/>
          </a:p>
          <a:p>
            <a:pPr algn="just"/>
            <a:r>
              <a:rPr lang="en-GB" sz="1700" b="1" dirty="0"/>
              <a:t>Awareness and acceptance</a:t>
            </a:r>
            <a:r>
              <a:rPr lang="en-GB" sz="1700" dirty="0"/>
              <a:t>: is the most important step of any passive surveillance. I.e. nobody will report what is unknown, or a disease for which a stamp out policy without compensation will be applied.</a:t>
            </a:r>
          </a:p>
          <a:p>
            <a:pPr algn="just"/>
            <a:r>
              <a:rPr lang="en-GB" sz="1700" b="1" dirty="0"/>
              <a:t>The detection of ASF in wild boars poses several restriction when  hunting: are hunters willing to participate?  </a:t>
            </a:r>
          </a:p>
          <a:p>
            <a:pPr algn="just"/>
            <a:endParaRPr lang="en-GB" sz="1000" dirty="0"/>
          </a:p>
          <a:p>
            <a:r>
              <a:rPr lang="it-IT" sz="1600" dirty="0"/>
              <a:t> </a:t>
            </a:r>
          </a:p>
          <a:p>
            <a:endParaRPr lang="it-IT" dirty="0"/>
          </a:p>
          <a:p>
            <a:r>
              <a:rPr lang="it-IT" dirty="0"/>
              <a:t> </a:t>
            </a:r>
          </a:p>
        </p:txBody>
      </p:sp>
    </p:spTree>
    <p:extLst>
      <p:ext uri="{BB962C8B-B14F-4D97-AF65-F5344CB8AC3E}">
        <p14:creationId xmlns:p14="http://schemas.microsoft.com/office/powerpoint/2010/main" val="2388463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340768"/>
            <a:ext cx="8928992" cy="648072"/>
          </a:xfrm>
        </p:spPr>
        <p:txBody>
          <a:bodyPr/>
          <a:lstStyle/>
          <a:p>
            <a:r>
              <a:rPr lang="en-GB" sz="2800" dirty="0"/>
              <a:t>Passive surveillance: critical points III</a:t>
            </a:r>
            <a:endParaRPr lang="it-IT" sz="2800" dirty="0"/>
          </a:p>
        </p:txBody>
      </p:sp>
      <p:sp>
        <p:nvSpPr>
          <p:cNvPr id="3" name="Segnaposto testo 2"/>
          <p:cNvSpPr>
            <a:spLocks noGrp="1"/>
          </p:cNvSpPr>
          <p:nvPr>
            <p:ph type="body" idx="1"/>
          </p:nvPr>
        </p:nvSpPr>
        <p:spPr>
          <a:xfrm>
            <a:off x="395536" y="1916832"/>
            <a:ext cx="8352928" cy="4752528"/>
          </a:xfrm>
        </p:spPr>
        <p:txBody>
          <a:bodyPr/>
          <a:lstStyle/>
          <a:p>
            <a:pPr algn="just"/>
            <a:endParaRPr lang="en-GB" b="1" dirty="0"/>
          </a:p>
          <a:p>
            <a:pPr algn="just"/>
            <a:r>
              <a:rPr lang="en-GB" sz="1800" b="1" dirty="0"/>
              <a:t>Evaluation of the passive surveillance efficiency</a:t>
            </a:r>
            <a:r>
              <a:rPr lang="en-GB" sz="1800" dirty="0"/>
              <a:t>: </a:t>
            </a:r>
            <a:r>
              <a:rPr lang="en-GB" sz="1800" i="1" dirty="0"/>
              <a:t>no reports does not mean no </a:t>
            </a:r>
            <a:r>
              <a:rPr lang="en-GB" sz="1800" i="1" dirty="0" smtClean="0"/>
              <a:t>cases</a:t>
            </a:r>
            <a:r>
              <a:rPr lang="lv-LV" sz="1800" dirty="0"/>
              <a:t>!</a:t>
            </a:r>
            <a:r>
              <a:rPr lang="en-GB" sz="1800" dirty="0" smtClean="0"/>
              <a:t> </a:t>
            </a:r>
            <a:endParaRPr lang="lv-LV" sz="1800" dirty="0" smtClean="0"/>
          </a:p>
          <a:p>
            <a:pPr algn="just"/>
            <a:r>
              <a:rPr lang="lv-LV" sz="1800" dirty="0" smtClean="0"/>
              <a:t>T</a:t>
            </a:r>
            <a:r>
              <a:rPr lang="en-GB" sz="1800" dirty="0" smtClean="0"/>
              <a:t>he </a:t>
            </a:r>
            <a:r>
              <a:rPr lang="en-GB" sz="1800" dirty="0"/>
              <a:t>number of suspected cases to be investigated has to be estimated in advance, same figures should be used to evaluate the efficacy of the surveillance in place;</a:t>
            </a:r>
          </a:p>
          <a:p>
            <a:pPr algn="just"/>
            <a:r>
              <a:rPr lang="en-GB" sz="1800" b="1" dirty="0"/>
              <a:t>In peace time, how many dead wild boars should be found in at risk areas? </a:t>
            </a:r>
            <a:endParaRPr lang="en-GB" sz="1800" dirty="0"/>
          </a:p>
          <a:p>
            <a:pPr algn="just"/>
            <a:endParaRPr lang="en-GB" sz="1800" dirty="0"/>
          </a:p>
          <a:p>
            <a:pPr algn="just"/>
            <a:r>
              <a:rPr lang="en-GB" sz="1800" b="1" dirty="0" smtClean="0"/>
              <a:t>Duration</a:t>
            </a:r>
            <a:r>
              <a:rPr lang="en-GB" sz="1800" dirty="0"/>
              <a:t>: it is always difficult to maintain </a:t>
            </a:r>
            <a:r>
              <a:rPr lang="en-GB" sz="1800" dirty="0" smtClean="0"/>
              <a:t>a </a:t>
            </a:r>
            <a:r>
              <a:rPr lang="en-GB" sz="1800" dirty="0"/>
              <a:t>high level of passive surveillance for any disease </a:t>
            </a:r>
            <a:r>
              <a:rPr lang="en-GB" sz="1800" dirty="0" smtClean="0"/>
              <a:t>absent </a:t>
            </a:r>
            <a:r>
              <a:rPr lang="en-GB" sz="1800" dirty="0"/>
              <a:t>for a long period </a:t>
            </a:r>
            <a:endParaRPr lang="lv-LV" sz="1800" dirty="0" smtClean="0"/>
          </a:p>
          <a:p>
            <a:pPr algn="just"/>
            <a:endParaRPr lang="lv-LV" sz="1800" i="1" dirty="0" smtClean="0"/>
          </a:p>
          <a:p>
            <a:pPr algn="just"/>
            <a:r>
              <a:rPr lang="en-GB" sz="1800" i="1" dirty="0" smtClean="0"/>
              <a:t>When </a:t>
            </a:r>
            <a:r>
              <a:rPr lang="en-GB" sz="1800" i="1" dirty="0"/>
              <a:t>France, Hungary, UK should put in place a efficient surveillance system for the early detection of ASF in wild boars and how long it should run? </a:t>
            </a:r>
          </a:p>
          <a:p>
            <a:endParaRPr lang="it-IT" dirty="0"/>
          </a:p>
          <a:p>
            <a:r>
              <a:rPr lang="it-IT" dirty="0"/>
              <a:t> </a:t>
            </a:r>
          </a:p>
        </p:txBody>
      </p:sp>
    </p:spTree>
    <p:extLst>
      <p:ext uri="{BB962C8B-B14F-4D97-AF65-F5344CB8AC3E}">
        <p14:creationId xmlns:p14="http://schemas.microsoft.com/office/powerpoint/2010/main" val="212972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340768"/>
            <a:ext cx="8424936" cy="648072"/>
          </a:xfrm>
        </p:spPr>
        <p:txBody>
          <a:bodyPr/>
          <a:lstStyle/>
          <a:p>
            <a:r>
              <a:rPr lang="en-GB" sz="2800" dirty="0"/>
              <a:t>Active surveillance: critical points</a:t>
            </a:r>
          </a:p>
        </p:txBody>
      </p:sp>
      <p:sp>
        <p:nvSpPr>
          <p:cNvPr id="3" name="Segnaposto testo 2"/>
          <p:cNvSpPr>
            <a:spLocks noGrp="1"/>
          </p:cNvSpPr>
          <p:nvPr>
            <p:ph type="body" idx="1"/>
          </p:nvPr>
        </p:nvSpPr>
        <p:spPr>
          <a:xfrm>
            <a:off x="179512" y="2204864"/>
            <a:ext cx="8784976" cy="4104456"/>
          </a:xfrm>
        </p:spPr>
        <p:txBody>
          <a:bodyPr/>
          <a:lstStyle/>
          <a:p>
            <a:pPr algn="just">
              <a:spcBef>
                <a:spcPts val="0"/>
              </a:spcBef>
            </a:pPr>
            <a:r>
              <a:rPr lang="en-IE" sz="1700" b="1" dirty="0"/>
              <a:t>Epidemiological unit: </a:t>
            </a:r>
            <a:r>
              <a:rPr lang="en-IE" sz="1700" dirty="0"/>
              <a:t>the area of interest for which surveillance is </a:t>
            </a:r>
            <a:r>
              <a:rPr lang="en-IE" sz="1700" dirty="0" smtClean="0"/>
              <a:t>addressed. </a:t>
            </a:r>
            <a:endParaRPr lang="lv-LV" sz="1700" dirty="0" smtClean="0"/>
          </a:p>
          <a:p>
            <a:pPr algn="just">
              <a:spcBef>
                <a:spcPts val="0"/>
              </a:spcBef>
            </a:pPr>
            <a:r>
              <a:rPr lang="lv-LV" sz="1700" i="1" dirty="0"/>
              <a:t>(</a:t>
            </a:r>
            <a:r>
              <a:rPr lang="en-IE" sz="1700" i="1" dirty="0" smtClean="0"/>
              <a:t>For </a:t>
            </a:r>
            <a:r>
              <a:rPr lang="en-IE" sz="1700" i="1" dirty="0"/>
              <a:t>the purposes of ASF in wild boar, this is equivalent to the Infected Area, as  referred to in Article 16(3)b of Council Directive </a:t>
            </a:r>
            <a:r>
              <a:rPr lang="en-IE" sz="1700" i="1" dirty="0" smtClean="0"/>
              <a:t>2002/60/EC</a:t>
            </a:r>
            <a:r>
              <a:rPr lang="lv-LV" sz="1700" i="1" dirty="0" smtClean="0"/>
              <a:t>)</a:t>
            </a:r>
            <a:endParaRPr lang="en-IE" sz="1700" i="1" dirty="0"/>
          </a:p>
          <a:p>
            <a:pPr algn="just">
              <a:spcBef>
                <a:spcPts val="0"/>
              </a:spcBef>
            </a:pPr>
            <a:endParaRPr lang="en-IE" sz="1700" b="1" dirty="0"/>
          </a:p>
          <a:p>
            <a:pPr algn="just">
              <a:spcBef>
                <a:spcPts val="0"/>
              </a:spcBef>
            </a:pPr>
            <a:r>
              <a:rPr lang="en-IE" sz="1700" b="1" dirty="0"/>
              <a:t>Sampling unit: </a:t>
            </a:r>
            <a:r>
              <a:rPr lang="en-IE" sz="1700" dirty="0"/>
              <a:t>the basic unit from which sampling intensity is calculated and samples collected (forest, administrative units etc.). </a:t>
            </a:r>
            <a:endParaRPr lang="lv-LV" sz="1700" dirty="0" smtClean="0"/>
          </a:p>
          <a:p>
            <a:pPr algn="just">
              <a:spcBef>
                <a:spcPts val="0"/>
              </a:spcBef>
            </a:pPr>
            <a:r>
              <a:rPr lang="lv-LV" sz="1700" i="1" dirty="0"/>
              <a:t>(</a:t>
            </a:r>
            <a:r>
              <a:rPr lang="en-IE" sz="1700" i="1" dirty="0" smtClean="0"/>
              <a:t>SANCO </a:t>
            </a:r>
            <a:r>
              <a:rPr lang="en-IE" sz="1700" i="1" dirty="0"/>
              <a:t>working document 7138/2013 on ASF surveillance in wild boar recommends areas of 200km</a:t>
            </a:r>
            <a:r>
              <a:rPr lang="en-IE" sz="1700" i="1" baseline="30000" dirty="0"/>
              <a:t>2 </a:t>
            </a:r>
            <a:r>
              <a:rPr lang="en-IE" sz="1700" i="1" dirty="0"/>
              <a:t>with a wild boar population of 400-1000 </a:t>
            </a:r>
            <a:r>
              <a:rPr lang="en-IE" sz="1700" i="1" dirty="0" smtClean="0"/>
              <a:t>head</a:t>
            </a:r>
            <a:r>
              <a:rPr lang="lv-LV" sz="1700" i="1" dirty="0" smtClean="0"/>
              <a:t>)</a:t>
            </a:r>
            <a:endParaRPr lang="en-IE" sz="1700" i="1" dirty="0"/>
          </a:p>
          <a:p>
            <a:pPr algn="just">
              <a:spcBef>
                <a:spcPts val="0"/>
              </a:spcBef>
            </a:pPr>
            <a:endParaRPr lang="en-GB" sz="1000" dirty="0"/>
          </a:p>
          <a:p>
            <a:pPr algn="just">
              <a:spcBef>
                <a:spcPts val="0"/>
              </a:spcBef>
            </a:pPr>
            <a:r>
              <a:rPr lang="en-GB" sz="1700" b="1" dirty="0"/>
              <a:t>Sample size</a:t>
            </a:r>
            <a:r>
              <a:rPr lang="en-GB" sz="1700" dirty="0"/>
              <a:t>: expected prevalence adjusted according to literature data and feasibility/sustainability. Antigen vs. antibodies detection</a:t>
            </a:r>
          </a:p>
          <a:p>
            <a:pPr algn="just">
              <a:spcBef>
                <a:spcPts val="0"/>
              </a:spcBef>
            </a:pPr>
            <a:endParaRPr lang="en-GB" sz="1000" dirty="0"/>
          </a:p>
          <a:p>
            <a:pPr algn="just">
              <a:spcBef>
                <a:spcPts val="0"/>
              </a:spcBef>
            </a:pPr>
            <a:r>
              <a:rPr lang="en-GB" sz="1700" b="1" dirty="0"/>
              <a:t>Sampling rate</a:t>
            </a:r>
            <a:r>
              <a:rPr lang="en-GB" sz="1700" dirty="0"/>
              <a:t>: does the length of time that I need to collect the expected n. of samples affect the surveillance results? </a:t>
            </a:r>
          </a:p>
          <a:p>
            <a:pPr algn="just">
              <a:spcBef>
                <a:spcPts val="0"/>
              </a:spcBef>
            </a:pPr>
            <a:endParaRPr lang="en-GB" sz="1000" dirty="0"/>
          </a:p>
          <a:p>
            <a:r>
              <a:rPr lang="it-IT" sz="1700" dirty="0"/>
              <a:t> </a:t>
            </a:r>
          </a:p>
        </p:txBody>
      </p:sp>
    </p:spTree>
    <p:extLst>
      <p:ext uri="{BB962C8B-B14F-4D97-AF65-F5344CB8AC3E}">
        <p14:creationId xmlns:p14="http://schemas.microsoft.com/office/powerpoint/2010/main" val="4241777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268760"/>
            <a:ext cx="8206680" cy="1224136"/>
          </a:xfrm>
        </p:spPr>
        <p:txBody>
          <a:bodyPr/>
          <a:lstStyle/>
          <a:p>
            <a:r>
              <a:rPr lang="en-GB" b="0" dirty="0"/>
              <a:t>Active surveillance in infected areas</a:t>
            </a:r>
          </a:p>
        </p:txBody>
      </p:sp>
      <p:sp>
        <p:nvSpPr>
          <p:cNvPr id="3" name="Segnaposto testo 2"/>
          <p:cNvSpPr>
            <a:spLocks noGrp="1"/>
          </p:cNvSpPr>
          <p:nvPr>
            <p:ph type="body" idx="1"/>
          </p:nvPr>
        </p:nvSpPr>
        <p:spPr>
          <a:xfrm>
            <a:off x="179512" y="2420888"/>
            <a:ext cx="8640960" cy="4104456"/>
          </a:xfrm>
        </p:spPr>
        <p:txBody>
          <a:bodyPr/>
          <a:lstStyle/>
          <a:p>
            <a:pPr algn="just"/>
            <a:r>
              <a:rPr lang="en-US" sz="1700" dirty="0"/>
              <a:t>The virus is present;</a:t>
            </a:r>
          </a:p>
          <a:p>
            <a:pPr algn="just"/>
            <a:r>
              <a:rPr lang="en-US" sz="1700" dirty="0"/>
              <a:t>Quantification of the spread of the virus (prevalence/incidence)</a:t>
            </a:r>
          </a:p>
          <a:p>
            <a:pPr algn="just"/>
            <a:r>
              <a:rPr lang="en-US" sz="1700" dirty="0"/>
              <a:t>Virological and or serological tests </a:t>
            </a:r>
          </a:p>
          <a:p>
            <a:pPr algn="just"/>
            <a:r>
              <a:rPr lang="en-US" sz="1700" dirty="0"/>
              <a:t>Sample collection: hunters/veterinarians</a:t>
            </a:r>
          </a:p>
          <a:p>
            <a:pPr algn="just"/>
            <a:endParaRPr lang="en-GB" sz="1000" b="1" dirty="0"/>
          </a:p>
          <a:p>
            <a:pPr algn="just"/>
            <a:endParaRPr lang="en-GB" sz="1000" dirty="0"/>
          </a:p>
          <a:p>
            <a:pPr algn="just"/>
            <a:r>
              <a:rPr lang="en-GB" sz="1700" b="1" dirty="0">
                <a:solidFill>
                  <a:srgbClr val="FF0000"/>
                </a:solidFill>
              </a:rPr>
              <a:t>Risk of further spread of infection</a:t>
            </a:r>
            <a:r>
              <a:rPr lang="en-GB" sz="1700" dirty="0">
                <a:solidFill>
                  <a:srgbClr val="FF0000"/>
                </a:solidFill>
              </a:rPr>
              <a:t>: appropriate management of hunting grounds, handling of shot wild boars when transported in private cars; hygienic standard of the dressing areas, storage of carcasses while waiting for the results of the tests; positive carcasses disposal, etc. </a:t>
            </a:r>
          </a:p>
          <a:p>
            <a:pPr algn="just"/>
            <a:endParaRPr lang="en-GB" sz="1000" b="1" dirty="0"/>
          </a:p>
          <a:p>
            <a:pPr algn="just"/>
            <a:endParaRPr lang="en-GB" dirty="0"/>
          </a:p>
        </p:txBody>
      </p:sp>
    </p:spTree>
    <p:extLst>
      <p:ext uri="{BB962C8B-B14F-4D97-AF65-F5344CB8AC3E}">
        <p14:creationId xmlns:p14="http://schemas.microsoft.com/office/powerpoint/2010/main" val="3140883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ASF </a:t>
            </a:r>
            <a:r>
              <a:rPr lang="it-IT" dirty="0" err="1"/>
              <a:t>surveillance</a:t>
            </a:r>
            <a:r>
              <a:rPr lang="it-IT" dirty="0"/>
              <a:t/>
            </a:r>
            <a:br>
              <a:rPr lang="it-IT" dirty="0"/>
            </a:br>
            <a:r>
              <a:rPr lang="it-IT" dirty="0"/>
              <a:t> in wild </a:t>
            </a:r>
            <a:r>
              <a:rPr lang="it-IT" dirty="0" err="1"/>
              <a:t>boar</a:t>
            </a:r>
            <a:r>
              <a:rPr lang="it-IT" dirty="0"/>
              <a:t> </a:t>
            </a:r>
            <a:br>
              <a:rPr lang="it-IT" dirty="0"/>
            </a:br>
            <a:r>
              <a:rPr lang="it-IT" dirty="0"/>
              <a:t/>
            </a:r>
            <a:br>
              <a:rPr lang="it-IT" dirty="0"/>
            </a:br>
            <a:r>
              <a:rPr lang="it-IT" dirty="0"/>
              <a:t>Field </a:t>
            </a:r>
            <a:r>
              <a:rPr lang="it-IT" dirty="0" err="1"/>
              <a:t>example</a:t>
            </a:r>
            <a:endParaRPr lang="it-IT" dirty="0"/>
          </a:p>
        </p:txBody>
      </p:sp>
      <p:sp>
        <p:nvSpPr>
          <p:cNvPr id="3" name="Segnaposto testo 2"/>
          <p:cNvSpPr>
            <a:spLocks noGrp="1"/>
          </p:cNvSpPr>
          <p:nvPr>
            <p:ph type="body" idx="1"/>
          </p:nvPr>
        </p:nvSpPr>
        <p:spPr/>
        <p:txBody>
          <a:bodyPr/>
          <a:lstStyle/>
          <a:p>
            <a:r>
              <a:rPr lang="it-IT" dirty="0"/>
              <a:t>Aim:</a:t>
            </a:r>
            <a:br>
              <a:rPr lang="it-IT" dirty="0"/>
            </a:br>
            <a:r>
              <a:rPr lang="it-IT" dirty="0"/>
              <a:t>a) </a:t>
            </a:r>
            <a:r>
              <a:rPr lang="lv-LV" dirty="0" err="1"/>
              <a:t>e</a:t>
            </a:r>
            <a:r>
              <a:rPr lang="it-IT" dirty="0" smtClean="0"/>
              <a:t>arly </a:t>
            </a:r>
            <a:r>
              <a:rPr lang="it-IT" dirty="0"/>
              <a:t>detection </a:t>
            </a:r>
            <a:br>
              <a:rPr lang="it-IT" dirty="0"/>
            </a:br>
            <a:r>
              <a:rPr lang="it-IT" dirty="0"/>
              <a:t>b) evolution of the infection</a:t>
            </a:r>
          </a:p>
        </p:txBody>
      </p:sp>
      <p:sp>
        <p:nvSpPr>
          <p:cNvPr id="4" name="Segnaposto numero diapositiva 3"/>
          <p:cNvSpPr>
            <a:spLocks noGrp="1"/>
          </p:cNvSpPr>
          <p:nvPr>
            <p:ph type="sldNum" sz="quarter" idx="12"/>
          </p:nvPr>
        </p:nvSpPr>
        <p:spPr/>
        <p:txBody>
          <a:bodyPr/>
          <a:lstStyle/>
          <a:p>
            <a:pPr>
              <a:defRPr/>
            </a:pPr>
            <a:fld id="{86133261-F426-4E3C-B2AF-F6E5B7E61F25}" type="slidenum">
              <a:rPr lang="en-GB" smtClean="0"/>
              <a:pPr>
                <a:defRPr/>
              </a:pPr>
              <a:t>18</a:t>
            </a:fld>
            <a:endParaRPr lang="en-GB"/>
          </a:p>
        </p:txBody>
      </p:sp>
    </p:spTree>
    <p:extLst>
      <p:ext uri="{BB962C8B-B14F-4D97-AF65-F5344CB8AC3E}">
        <p14:creationId xmlns:p14="http://schemas.microsoft.com/office/powerpoint/2010/main" val="167765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910" y="1628800"/>
            <a:ext cx="3798490" cy="936625"/>
          </a:xfrm>
        </p:spPr>
        <p:txBody>
          <a:bodyPr/>
          <a:lstStyle/>
          <a:p>
            <a:r>
              <a:rPr lang="en-GB" dirty="0"/>
              <a:t>Overview </a:t>
            </a: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a:t>
            </a:fld>
            <a:endParaRPr lang="en-GB" dirty="0"/>
          </a:p>
        </p:txBody>
      </p:sp>
      <p:sp>
        <p:nvSpPr>
          <p:cNvPr id="4" name="Text Placeholder 3"/>
          <p:cNvSpPr>
            <a:spLocks noGrp="1"/>
          </p:cNvSpPr>
          <p:nvPr>
            <p:ph type="body" sz="quarter" idx="13"/>
          </p:nvPr>
        </p:nvSpPr>
        <p:spPr/>
        <p:txBody>
          <a:bodyPr/>
          <a:lstStyle/>
          <a:p>
            <a:pPr marL="342900" indent="-342900">
              <a:buFont typeface="Wingdings" charset="2"/>
              <a:buChar char="§"/>
            </a:pPr>
            <a:r>
              <a:rPr lang="en-GB" sz="1600" b="1" dirty="0"/>
              <a:t>Aim of surveillance</a:t>
            </a:r>
          </a:p>
          <a:p>
            <a:pPr marL="342900" indent="-342900">
              <a:buFont typeface="Wingdings" charset="2"/>
              <a:buChar char="§"/>
            </a:pPr>
            <a:r>
              <a:rPr lang="en-GB" sz="1600" b="1" dirty="0"/>
              <a:t>Definitions</a:t>
            </a:r>
          </a:p>
          <a:p>
            <a:pPr marL="342900" indent="-342900">
              <a:buFont typeface="Wingdings" charset="2"/>
              <a:buChar char="§"/>
            </a:pPr>
            <a:r>
              <a:rPr lang="en-GB" sz="1600" b="1" dirty="0"/>
              <a:t>High risk periods during an epidemic</a:t>
            </a:r>
          </a:p>
          <a:p>
            <a:pPr marL="342900" indent="-342900">
              <a:buFont typeface="Wingdings" charset="2"/>
              <a:buChar char="§"/>
            </a:pPr>
            <a:r>
              <a:rPr lang="en-GB" sz="1600" b="1" dirty="0"/>
              <a:t>Wildlife</a:t>
            </a:r>
          </a:p>
          <a:p>
            <a:pPr marL="342900" indent="-342900">
              <a:buFont typeface="Wingdings" charset="2"/>
              <a:buChar char="§"/>
            </a:pPr>
            <a:r>
              <a:rPr lang="en-GB" sz="1600" b="1" dirty="0"/>
              <a:t>Surveillance in practice </a:t>
            </a:r>
          </a:p>
          <a:p>
            <a:pPr marL="342900" indent="-342900">
              <a:buFont typeface="Wingdings" charset="2"/>
              <a:buChar char="§"/>
            </a:pPr>
            <a:r>
              <a:rPr lang="en-GB" sz="1600" b="1" dirty="0"/>
              <a:t>Critical points </a:t>
            </a:r>
          </a:p>
          <a:p>
            <a:pPr marL="342900" indent="-342900">
              <a:buFont typeface="Wingdings" charset="2"/>
              <a:buChar char="§"/>
            </a:pPr>
            <a:r>
              <a:rPr lang="en-GB" sz="1600" b="1" dirty="0"/>
              <a:t>ASF example</a:t>
            </a:r>
          </a:p>
          <a:p>
            <a:pPr marL="342900" indent="-342900">
              <a:buFont typeface="Wingdings" charset="2"/>
              <a:buChar char="§"/>
            </a:pPr>
            <a:r>
              <a:rPr lang="en-GB" sz="1600" b="1" dirty="0"/>
              <a:t>A final message  </a:t>
            </a:r>
          </a:p>
          <a:p>
            <a:endParaRPr lang="en-GB" b="1" dirty="0"/>
          </a:p>
        </p:txBody>
      </p:sp>
      <p:sp>
        <p:nvSpPr>
          <p:cNvPr id="5" name="Picture Placeholder 4"/>
          <p:cNvSpPr>
            <a:spLocks noGrp="1"/>
          </p:cNvSpPr>
          <p:nvPr>
            <p:ph type="pic" sz="quarter" idx="14"/>
          </p:nvPr>
        </p:nvSpPr>
        <p:spPr/>
      </p:sp>
    </p:spTree>
    <p:extLst>
      <p:ext uri="{BB962C8B-B14F-4D97-AF65-F5344CB8AC3E}">
        <p14:creationId xmlns:p14="http://schemas.microsoft.com/office/powerpoint/2010/main" val="135559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340769"/>
            <a:ext cx="7772400" cy="1224135"/>
          </a:xfrm>
        </p:spPr>
        <p:txBody>
          <a:bodyPr/>
          <a:lstStyle/>
          <a:p>
            <a:r>
              <a:rPr lang="it-IT" sz="2400">
                <a:solidFill>
                  <a:srgbClr val="FF0000"/>
                </a:solidFill>
              </a:rPr>
              <a:t>The 5%/95% strategy</a:t>
            </a:r>
            <a:br>
              <a:rPr lang="it-IT" sz="2400">
                <a:solidFill>
                  <a:srgbClr val="FF0000"/>
                </a:solidFill>
              </a:rPr>
            </a:br>
            <a:r>
              <a:rPr lang="it-IT" sz="2400">
                <a:solidFill>
                  <a:srgbClr val="FF0000"/>
                </a:solidFill>
              </a:rPr>
              <a:t/>
            </a:r>
            <a:br>
              <a:rPr lang="it-IT" sz="2400">
                <a:solidFill>
                  <a:srgbClr val="FF0000"/>
                </a:solidFill>
              </a:rPr>
            </a:br>
            <a:r>
              <a:rPr lang="it-IT" sz="2400">
                <a:solidFill>
                  <a:srgbClr val="FF0000"/>
                </a:solidFill>
              </a:rPr>
              <a:t>What does it means?</a:t>
            </a:r>
            <a:br>
              <a:rPr lang="it-IT" sz="2400">
                <a:solidFill>
                  <a:srgbClr val="FF0000"/>
                </a:solidFill>
              </a:rPr>
            </a:br>
            <a:r>
              <a:rPr lang="en-GB" sz="2400" b="0"/>
              <a:t> </a:t>
            </a:r>
          </a:p>
        </p:txBody>
      </p:sp>
      <p:sp>
        <p:nvSpPr>
          <p:cNvPr id="3" name="Segnaposto testo 2"/>
          <p:cNvSpPr>
            <a:spLocks noGrp="1"/>
          </p:cNvSpPr>
          <p:nvPr>
            <p:ph type="body" idx="1"/>
          </p:nvPr>
        </p:nvSpPr>
        <p:spPr>
          <a:xfrm>
            <a:off x="395536" y="2708920"/>
            <a:ext cx="8496944" cy="3672408"/>
          </a:xfrm>
        </p:spPr>
        <p:txBody>
          <a:bodyPr/>
          <a:lstStyle/>
          <a:p>
            <a:pPr marL="342900" indent="-342900" algn="l">
              <a:buFont typeface="+mj-lt"/>
              <a:buAutoNum type="arabicPeriod"/>
            </a:pPr>
            <a:r>
              <a:rPr lang="en-GB" sz="2000" dirty="0"/>
              <a:t>At least one (1) wild boar will be detected positive if at least </a:t>
            </a:r>
            <a:r>
              <a:rPr lang="en-GB" sz="2000" b="1" u="sng" dirty="0"/>
              <a:t>5%</a:t>
            </a:r>
            <a:r>
              <a:rPr lang="en-GB" sz="2000" dirty="0"/>
              <a:t> of the animals in the sampled population are </a:t>
            </a:r>
            <a:r>
              <a:rPr lang="en-GB" sz="2000" dirty="0" smtClean="0"/>
              <a:t>positive </a:t>
            </a:r>
            <a:endParaRPr lang="en-GB" sz="2000" dirty="0"/>
          </a:p>
          <a:p>
            <a:pPr marL="342900" indent="-342900" algn="l">
              <a:buFont typeface="+mj-lt"/>
              <a:buAutoNum type="arabicPeriod"/>
            </a:pPr>
            <a:endParaRPr lang="en-GB" sz="2000" dirty="0"/>
          </a:p>
          <a:p>
            <a:pPr marL="342900" indent="-342900" algn="l">
              <a:buFont typeface="+mj-lt"/>
              <a:buAutoNum type="arabicPeriod"/>
            </a:pPr>
            <a:r>
              <a:rPr lang="en-GB" sz="2000" dirty="0"/>
              <a:t>If “only” 3-4% of the animals are infected NO POSITIVE WILD BOAR will be detected; Currently: </a:t>
            </a:r>
            <a:r>
              <a:rPr lang="en-GB" sz="2000" i="1" dirty="0"/>
              <a:t>ASF prevalence in endemic areas is </a:t>
            </a:r>
            <a:r>
              <a:rPr lang="en-GB" sz="2000" i="1" u="sng" dirty="0"/>
              <a:t>3-4</a:t>
            </a:r>
            <a:r>
              <a:rPr lang="en-GB" sz="2000" i="1" u="sng" dirty="0" smtClean="0"/>
              <a:t>%</a:t>
            </a:r>
            <a:r>
              <a:rPr lang="lv-LV" sz="2000" b="1" i="1" u="sng" dirty="0" smtClean="0"/>
              <a:t>!</a:t>
            </a:r>
            <a:r>
              <a:rPr lang="en-GB" sz="2000" i="1" u="sng" dirty="0" smtClean="0"/>
              <a:t> </a:t>
            </a:r>
            <a:endParaRPr lang="en-GB" sz="2000" i="1" u="sng" dirty="0"/>
          </a:p>
          <a:p>
            <a:pPr marL="342900" indent="-342900" algn="l">
              <a:buFont typeface="+mj-lt"/>
              <a:buAutoNum type="arabicPeriod"/>
            </a:pPr>
            <a:endParaRPr lang="en-GB" sz="2000" dirty="0"/>
          </a:p>
          <a:p>
            <a:pPr marL="342900" indent="-342900" algn="l">
              <a:buFont typeface="+mj-lt"/>
              <a:buAutoNum type="arabicPeriod"/>
            </a:pPr>
            <a:r>
              <a:rPr lang="en-GB" sz="2000" dirty="0"/>
              <a:t>In a population of 1000 wild boar, the detection of 1 positive wild boar out of 50 positive animals, could be considered EARLY DETECTION</a:t>
            </a:r>
            <a:r>
              <a:rPr lang="en-GB" sz="2000" dirty="0" smtClean="0"/>
              <a:t>?</a:t>
            </a:r>
            <a:endParaRPr lang="en-GB" sz="2000" dirty="0"/>
          </a:p>
          <a:p>
            <a:endParaRPr lang="it-IT" sz="2000" dirty="0"/>
          </a:p>
          <a:p>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86133261-F426-4E3C-B2AF-F6E5B7E61F25}" type="slidenum">
              <a:rPr lang="en-GB" smtClean="0"/>
              <a:pPr>
                <a:defRPr/>
              </a:pPr>
              <a:t>19</a:t>
            </a:fld>
            <a:endParaRPr lang="en-GB"/>
          </a:p>
        </p:txBody>
      </p:sp>
    </p:spTree>
    <p:extLst>
      <p:ext uri="{BB962C8B-B14F-4D97-AF65-F5344CB8AC3E}">
        <p14:creationId xmlns:p14="http://schemas.microsoft.com/office/powerpoint/2010/main" val="951417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86133261-F426-4E3C-B2AF-F6E5B7E61F25}" type="slidenum">
              <a:rPr lang="en-GB" smtClean="0"/>
              <a:pPr>
                <a:defRPr/>
              </a:pPr>
              <a:t>20</a:t>
            </a:fld>
            <a:endParaRPr lang="en-GB"/>
          </a:p>
        </p:txBody>
      </p:sp>
      <p:pic>
        <p:nvPicPr>
          <p:cNvPr id="5" name="Immagine 4"/>
          <p:cNvPicPr>
            <a:picLocks noChangeAspect="1"/>
          </p:cNvPicPr>
          <p:nvPr/>
        </p:nvPicPr>
        <p:blipFill>
          <a:blip r:embed="rId2" cstate="print"/>
          <a:stretch>
            <a:fillRect/>
          </a:stretch>
        </p:blipFill>
        <p:spPr>
          <a:xfrm>
            <a:off x="1549400" y="0"/>
            <a:ext cx="6044221" cy="6858000"/>
          </a:xfrm>
          <a:prstGeom prst="rect">
            <a:avLst/>
          </a:prstGeom>
        </p:spPr>
      </p:pic>
      <p:sp>
        <p:nvSpPr>
          <p:cNvPr id="6" name="Oval 15"/>
          <p:cNvSpPr>
            <a:spLocks noChangeArrowheads="1"/>
          </p:cNvSpPr>
          <p:nvPr/>
        </p:nvSpPr>
        <p:spPr bwMode="auto">
          <a:xfrm>
            <a:off x="6588720" y="44624"/>
            <a:ext cx="863600" cy="836613"/>
          </a:xfrm>
          <a:prstGeom prst="ellipse">
            <a:avLst/>
          </a:prstGeom>
          <a:noFill/>
          <a:ln w="76200">
            <a:solidFill>
              <a:srgbClr val="7A0000"/>
            </a:solidFill>
            <a:round/>
            <a:headEnd/>
            <a:tailEnd/>
          </a:ln>
          <a:effectLst/>
        </p:spPr>
        <p:txBody>
          <a:bodyPr wrap="none" anchor="ctr"/>
          <a:lstStyle/>
          <a:p>
            <a:endParaRPr lang="en-GB"/>
          </a:p>
        </p:txBody>
      </p:sp>
      <p:sp>
        <p:nvSpPr>
          <p:cNvPr id="7" name="Oval 6"/>
          <p:cNvSpPr>
            <a:spLocks noChangeArrowheads="1"/>
          </p:cNvSpPr>
          <p:nvPr/>
        </p:nvSpPr>
        <p:spPr bwMode="auto">
          <a:xfrm>
            <a:off x="5652814" y="1556792"/>
            <a:ext cx="287338" cy="287337"/>
          </a:xfrm>
          <a:prstGeom prst="ellipse">
            <a:avLst/>
          </a:prstGeom>
          <a:noFill/>
          <a:ln w="57150">
            <a:solidFill>
              <a:srgbClr val="7A0000"/>
            </a:solidFill>
            <a:round/>
            <a:headEnd/>
            <a:tailEnd/>
          </a:ln>
          <a:effectLst/>
        </p:spPr>
        <p:txBody>
          <a:bodyPr wrap="none" anchor="ctr"/>
          <a:lstStyle/>
          <a:p>
            <a:endParaRPr lang="en-GB"/>
          </a:p>
        </p:txBody>
      </p:sp>
      <p:sp>
        <p:nvSpPr>
          <p:cNvPr id="9" name="Oval 6"/>
          <p:cNvSpPr>
            <a:spLocks noChangeArrowheads="1"/>
          </p:cNvSpPr>
          <p:nvPr/>
        </p:nvSpPr>
        <p:spPr bwMode="auto">
          <a:xfrm>
            <a:off x="5580112" y="4797847"/>
            <a:ext cx="287338" cy="287337"/>
          </a:xfrm>
          <a:prstGeom prst="ellipse">
            <a:avLst/>
          </a:prstGeom>
          <a:noFill/>
          <a:ln w="57150">
            <a:solidFill>
              <a:srgbClr val="7A0000"/>
            </a:solidFill>
            <a:round/>
            <a:headEnd/>
            <a:tailEnd/>
          </a:ln>
          <a:effectLst/>
        </p:spPr>
        <p:txBody>
          <a:bodyPr wrap="none" anchor="ctr"/>
          <a:lstStyle/>
          <a:p>
            <a:endParaRPr lang="en-GB"/>
          </a:p>
        </p:txBody>
      </p:sp>
      <p:sp>
        <p:nvSpPr>
          <p:cNvPr id="10" name="Oval 6"/>
          <p:cNvSpPr>
            <a:spLocks noChangeArrowheads="1"/>
          </p:cNvSpPr>
          <p:nvPr/>
        </p:nvSpPr>
        <p:spPr bwMode="auto">
          <a:xfrm>
            <a:off x="5580806" y="5517232"/>
            <a:ext cx="287338" cy="287337"/>
          </a:xfrm>
          <a:prstGeom prst="ellipse">
            <a:avLst/>
          </a:prstGeom>
          <a:noFill/>
          <a:ln w="57150">
            <a:solidFill>
              <a:srgbClr val="7A0000"/>
            </a:solidFill>
            <a:round/>
            <a:headEnd/>
            <a:tailEnd/>
          </a:ln>
          <a:effectLst/>
        </p:spPr>
        <p:txBody>
          <a:bodyPr wrap="none" anchor="ctr"/>
          <a:lstStyle/>
          <a:p>
            <a:endParaRPr lang="en-GB"/>
          </a:p>
        </p:txBody>
      </p:sp>
      <p:sp>
        <p:nvSpPr>
          <p:cNvPr id="12" name="Line 7"/>
          <p:cNvSpPr>
            <a:spLocks noChangeShapeType="1"/>
          </p:cNvSpPr>
          <p:nvPr/>
        </p:nvSpPr>
        <p:spPr bwMode="auto">
          <a:xfrm>
            <a:off x="1771650" y="4869731"/>
            <a:ext cx="504825" cy="71437"/>
          </a:xfrm>
          <a:prstGeom prst="line">
            <a:avLst/>
          </a:prstGeom>
          <a:noFill/>
          <a:ln w="57150">
            <a:solidFill>
              <a:srgbClr val="7A0000"/>
            </a:solidFill>
            <a:round/>
            <a:headEnd/>
            <a:tailEnd type="triangle" w="med" len="med"/>
          </a:ln>
          <a:effectLst/>
        </p:spPr>
        <p:txBody>
          <a:bodyPr/>
          <a:lstStyle/>
          <a:p>
            <a:endParaRPr lang="en-GB"/>
          </a:p>
        </p:txBody>
      </p:sp>
      <p:sp>
        <p:nvSpPr>
          <p:cNvPr id="13" name="Line 7"/>
          <p:cNvSpPr>
            <a:spLocks noChangeShapeType="1"/>
          </p:cNvSpPr>
          <p:nvPr/>
        </p:nvSpPr>
        <p:spPr bwMode="auto">
          <a:xfrm>
            <a:off x="1763688" y="5589811"/>
            <a:ext cx="504825" cy="71437"/>
          </a:xfrm>
          <a:prstGeom prst="line">
            <a:avLst/>
          </a:prstGeom>
          <a:noFill/>
          <a:ln w="57150">
            <a:solidFill>
              <a:srgbClr val="0065A2"/>
            </a:solidFill>
            <a:round/>
            <a:headEnd/>
            <a:tailEnd type="triangle" w="med" len="med"/>
          </a:ln>
          <a:effectLst/>
        </p:spPr>
        <p:txBody>
          <a:bodyPr/>
          <a:lstStyle/>
          <a:p>
            <a:endParaRPr lang="en-GB"/>
          </a:p>
        </p:txBody>
      </p:sp>
      <p:cxnSp>
        <p:nvCxnSpPr>
          <p:cNvPr id="18" name="Connettore 1 17"/>
          <p:cNvCxnSpPr/>
          <p:nvPr/>
        </p:nvCxnSpPr>
        <p:spPr bwMode="auto">
          <a:xfrm>
            <a:off x="2627784" y="4941168"/>
            <a:ext cx="2808312" cy="0"/>
          </a:xfrm>
          <a:prstGeom prst="line">
            <a:avLst/>
          </a:prstGeom>
          <a:noFill/>
          <a:ln w="38100" cap="flat" cmpd="sng" algn="ctr">
            <a:solidFill>
              <a:srgbClr val="FF0000"/>
            </a:solidFill>
            <a:prstDash val="solid"/>
            <a:round/>
            <a:headEnd type="none" w="med" len="med"/>
            <a:tailEnd type="none" w="med" len="med"/>
          </a:ln>
          <a:effectLst/>
        </p:spPr>
      </p:cxnSp>
      <p:cxnSp>
        <p:nvCxnSpPr>
          <p:cNvPr id="19" name="Connettore 1 18"/>
          <p:cNvCxnSpPr/>
          <p:nvPr/>
        </p:nvCxnSpPr>
        <p:spPr bwMode="auto">
          <a:xfrm>
            <a:off x="2627784" y="5661248"/>
            <a:ext cx="2808312" cy="0"/>
          </a:xfrm>
          <a:prstGeom prst="line">
            <a:avLst/>
          </a:prstGeom>
          <a:noFill/>
          <a:ln w="38100" cap="flat" cmpd="sng" algn="ctr">
            <a:solidFill>
              <a:srgbClr val="0065A2"/>
            </a:solidFill>
            <a:prstDash val="solid"/>
            <a:round/>
            <a:headEnd type="none" w="med" len="med"/>
            <a:tailEnd type="none" w="med" len="med"/>
          </a:ln>
          <a:effectLst/>
        </p:spPr>
      </p:cxnSp>
      <p:sp>
        <p:nvSpPr>
          <p:cNvPr id="16" name="Line 7"/>
          <p:cNvSpPr>
            <a:spLocks noChangeShapeType="1"/>
          </p:cNvSpPr>
          <p:nvPr/>
        </p:nvSpPr>
        <p:spPr bwMode="auto">
          <a:xfrm>
            <a:off x="1763688" y="6381328"/>
            <a:ext cx="504825" cy="71437"/>
          </a:xfrm>
          <a:prstGeom prst="line">
            <a:avLst/>
          </a:prstGeom>
          <a:noFill/>
          <a:ln w="57150">
            <a:solidFill>
              <a:srgbClr val="0065A2"/>
            </a:solidFill>
            <a:round/>
            <a:headEnd/>
            <a:tailEnd type="triangle" w="med" len="med"/>
          </a:ln>
          <a:effectLst/>
        </p:spPr>
        <p:txBody>
          <a:bodyPr/>
          <a:lstStyle/>
          <a:p>
            <a:endParaRPr lang="en-GB"/>
          </a:p>
        </p:txBody>
      </p:sp>
      <p:cxnSp>
        <p:nvCxnSpPr>
          <p:cNvPr id="17" name="Connettore 1 16"/>
          <p:cNvCxnSpPr/>
          <p:nvPr/>
        </p:nvCxnSpPr>
        <p:spPr bwMode="auto">
          <a:xfrm>
            <a:off x="2699792" y="6453336"/>
            <a:ext cx="2808312" cy="0"/>
          </a:xfrm>
          <a:prstGeom prst="line">
            <a:avLst/>
          </a:prstGeom>
          <a:noFill/>
          <a:ln w="38100" cap="flat" cmpd="sng" algn="ctr">
            <a:solidFill>
              <a:srgbClr val="0065A2"/>
            </a:solidFill>
            <a:prstDash val="solid"/>
            <a:round/>
            <a:headEnd type="none" w="med" len="med"/>
            <a:tailEnd type="none" w="med" len="med"/>
          </a:ln>
          <a:effectLst/>
        </p:spPr>
      </p:cxnSp>
      <p:sp>
        <p:nvSpPr>
          <p:cNvPr id="20" name="Oval 6"/>
          <p:cNvSpPr>
            <a:spLocks noChangeArrowheads="1"/>
          </p:cNvSpPr>
          <p:nvPr/>
        </p:nvSpPr>
        <p:spPr bwMode="auto">
          <a:xfrm>
            <a:off x="5580806" y="6309320"/>
            <a:ext cx="287338" cy="287337"/>
          </a:xfrm>
          <a:prstGeom prst="ellipse">
            <a:avLst/>
          </a:prstGeom>
          <a:noFill/>
          <a:ln w="57150">
            <a:solidFill>
              <a:srgbClr val="7A0000"/>
            </a:solidFill>
            <a:round/>
            <a:headEnd/>
            <a:tailEnd/>
          </a:ln>
          <a:effectLst/>
        </p:spPr>
        <p:txBody>
          <a:bodyPr wrap="none" anchor="ctr"/>
          <a:lstStyle/>
          <a:p>
            <a:endParaRPr lang="en-GB"/>
          </a:p>
        </p:txBody>
      </p:sp>
      <p:sp>
        <p:nvSpPr>
          <p:cNvPr id="2" name="CasellaDiTesto 1"/>
          <p:cNvSpPr txBox="1"/>
          <p:nvPr/>
        </p:nvSpPr>
        <p:spPr>
          <a:xfrm>
            <a:off x="1691680" y="1023119"/>
            <a:ext cx="14032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it-IT" sz="2400" b="0" dirty="0">
                <a:solidFill>
                  <a:srgbClr val="0F5494"/>
                </a:solidFill>
              </a:rPr>
              <a:t>Animals </a:t>
            </a:r>
          </a:p>
        </p:txBody>
      </p:sp>
      <p:sp>
        <p:nvSpPr>
          <p:cNvPr id="3" name="CasellaDiTesto 2"/>
          <p:cNvSpPr txBox="1"/>
          <p:nvPr/>
        </p:nvSpPr>
        <p:spPr>
          <a:xfrm>
            <a:off x="4283968" y="1023119"/>
            <a:ext cx="1852190"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2400" b="0" dirty="0" err="1">
                <a:solidFill>
                  <a:srgbClr val="0F5494"/>
                </a:solidFill>
              </a:rPr>
              <a:t>Prevalence</a:t>
            </a:r>
            <a:endParaRPr lang="it-IT" sz="2400" b="0" dirty="0">
              <a:solidFill>
                <a:srgbClr val="0F5494"/>
              </a:solidFill>
            </a:endParaRPr>
          </a:p>
        </p:txBody>
      </p:sp>
    </p:spTree>
    <p:extLst>
      <p:ext uri="{BB962C8B-B14F-4D97-AF65-F5344CB8AC3E}">
        <p14:creationId xmlns:p14="http://schemas.microsoft.com/office/powerpoint/2010/main" val="2195364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86133261-F426-4E3C-B2AF-F6E5B7E61F25}" type="slidenum">
              <a:rPr lang="en-GB" smtClean="0"/>
              <a:pPr>
                <a:defRPr/>
              </a:pPr>
              <a:t>21</a:t>
            </a:fld>
            <a:endParaRPr lang="en-GB"/>
          </a:p>
        </p:txBody>
      </p:sp>
      <p:pic>
        <p:nvPicPr>
          <p:cNvPr id="5" name="Immagine 4"/>
          <p:cNvPicPr>
            <a:picLocks noChangeAspect="1"/>
          </p:cNvPicPr>
          <p:nvPr/>
        </p:nvPicPr>
        <p:blipFill>
          <a:blip r:embed="rId2" cstate="print"/>
          <a:stretch>
            <a:fillRect/>
          </a:stretch>
        </p:blipFill>
        <p:spPr>
          <a:xfrm>
            <a:off x="1549400" y="0"/>
            <a:ext cx="6044221" cy="6858000"/>
          </a:xfrm>
          <a:prstGeom prst="rect">
            <a:avLst/>
          </a:prstGeom>
        </p:spPr>
      </p:pic>
      <p:sp>
        <p:nvSpPr>
          <p:cNvPr id="6" name="Oval 15"/>
          <p:cNvSpPr>
            <a:spLocks noChangeArrowheads="1"/>
          </p:cNvSpPr>
          <p:nvPr/>
        </p:nvSpPr>
        <p:spPr bwMode="auto">
          <a:xfrm>
            <a:off x="6588720" y="44624"/>
            <a:ext cx="863600" cy="836613"/>
          </a:xfrm>
          <a:prstGeom prst="ellipse">
            <a:avLst/>
          </a:prstGeom>
          <a:noFill/>
          <a:ln w="76200">
            <a:solidFill>
              <a:srgbClr val="7A0000"/>
            </a:solidFill>
            <a:round/>
            <a:headEnd/>
            <a:tailEnd/>
          </a:ln>
          <a:effectLst/>
        </p:spPr>
        <p:txBody>
          <a:bodyPr wrap="none" anchor="ctr"/>
          <a:lstStyle/>
          <a:p>
            <a:endParaRPr lang="en-GB"/>
          </a:p>
        </p:txBody>
      </p:sp>
      <p:sp>
        <p:nvSpPr>
          <p:cNvPr id="7" name="Oval 6"/>
          <p:cNvSpPr>
            <a:spLocks noChangeArrowheads="1"/>
          </p:cNvSpPr>
          <p:nvPr/>
        </p:nvSpPr>
        <p:spPr bwMode="auto">
          <a:xfrm>
            <a:off x="7020966" y="1556792"/>
            <a:ext cx="287338" cy="287337"/>
          </a:xfrm>
          <a:prstGeom prst="ellipse">
            <a:avLst/>
          </a:prstGeom>
          <a:noFill/>
          <a:ln w="57150">
            <a:solidFill>
              <a:srgbClr val="7A0000"/>
            </a:solidFill>
            <a:round/>
            <a:headEnd/>
            <a:tailEnd/>
          </a:ln>
          <a:effectLst/>
        </p:spPr>
        <p:txBody>
          <a:bodyPr wrap="none" anchor="ctr"/>
          <a:lstStyle/>
          <a:p>
            <a:endParaRPr lang="en-GB"/>
          </a:p>
        </p:txBody>
      </p:sp>
      <p:sp>
        <p:nvSpPr>
          <p:cNvPr id="9" name="Oval 6"/>
          <p:cNvSpPr>
            <a:spLocks noChangeArrowheads="1"/>
          </p:cNvSpPr>
          <p:nvPr/>
        </p:nvSpPr>
        <p:spPr bwMode="auto">
          <a:xfrm>
            <a:off x="6948958" y="4797847"/>
            <a:ext cx="287338" cy="287337"/>
          </a:xfrm>
          <a:prstGeom prst="ellipse">
            <a:avLst/>
          </a:prstGeom>
          <a:noFill/>
          <a:ln w="57150">
            <a:solidFill>
              <a:srgbClr val="7A0000"/>
            </a:solidFill>
            <a:round/>
            <a:headEnd/>
            <a:tailEnd/>
          </a:ln>
          <a:effectLst/>
        </p:spPr>
        <p:txBody>
          <a:bodyPr wrap="none" anchor="ctr"/>
          <a:lstStyle/>
          <a:p>
            <a:endParaRPr lang="en-GB"/>
          </a:p>
        </p:txBody>
      </p:sp>
      <p:sp>
        <p:nvSpPr>
          <p:cNvPr id="10" name="Oval 6"/>
          <p:cNvSpPr>
            <a:spLocks noChangeArrowheads="1"/>
          </p:cNvSpPr>
          <p:nvPr/>
        </p:nvSpPr>
        <p:spPr bwMode="auto">
          <a:xfrm>
            <a:off x="6876256" y="5517927"/>
            <a:ext cx="360040" cy="287337"/>
          </a:xfrm>
          <a:prstGeom prst="ellipse">
            <a:avLst/>
          </a:prstGeom>
          <a:noFill/>
          <a:ln w="57150">
            <a:solidFill>
              <a:srgbClr val="7A0000"/>
            </a:solidFill>
            <a:round/>
            <a:headEnd/>
            <a:tailEnd/>
          </a:ln>
          <a:effectLst/>
        </p:spPr>
        <p:txBody>
          <a:bodyPr wrap="none" anchor="ctr"/>
          <a:lstStyle/>
          <a:p>
            <a:endParaRPr lang="en-GB"/>
          </a:p>
        </p:txBody>
      </p:sp>
      <p:sp>
        <p:nvSpPr>
          <p:cNvPr id="12" name="Line 7"/>
          <p:cNvSpPr>
            <a:spLocks noChangeShapeType="1"/>
          </p:cNvSpPr>
          <p:nvPr/>
        </p:nvSpPr>
        <p:spPr bwMode="auto">
          <a:xfrm>
            <a:off x="1771650" y="4869731"/>
            <a:ext cx="504825" cy="71437"/>
          </a:xfrm>
          <a:prstGeom prst="line">
            <a:avLst/>
          </a:prstGeom>
          <a:noFill/>
          <a:ln w="57150">
            <a:solidFill>
              <a:srgbClr val="7A0000"/>
            </a:solidFill>
            <a:round/>
            <a:headEnd/>
            <a:tailEnd type="triangle" w="med" len="med"/>
          </a:ln>
          <a:effectLst/>
        </p:spPr>
        <p:txBody>
          <a:bodyPr/>
          <a:lstStyle/>
          <a:p>
            <a:endParaRPr lang="en-GB"/>
          </a:p>
        </p:txBody>
      </p:sp>
      <p:sp>
        <p:nvSpPr>
          <p:cNvPr id="13" name="Line 7"/>
          <p:cNvSpPr>
            <a:spLocks noChangeShapeType="1"/>
          </p:cNvSpPr>
          <p:nvPr/>
        </p:nvSpPr>
        <p:spPr bwMode="auto">
          <a:xfrm>
            <a:off x="1763688" y="5589811"/>
            <a:ext cx="504825" cy="71437"/>
          </a:xfrm>
          <a:prstGeom prst="line">
            <a:avLst/>
          </a:prstGeom>
          <a:noFill/>
          <a:ln w="57150">
            <a:solidFill>
              <a:srgbClr val="0065A2"/>
            </a:solidFill>
            <a:round/>
            <a:headEnd/>
            <a:tailEnd type="triangle" w="med" len="med"/>
          </a:ln>
          <a:effectLst/>
        </p:spPr>
        <p:txBody>
          <a:bodyPr/>
          <a:lstStyle/>
          <a:p>
            <a:endParaRPr lang="en-GB"/>
          </a:p>
        </p:txBody>
      </p:sp>
      <p:cxnSp>
        <p:nvCxnSpPr>
          <p:cNvPr id="18" name="Connettore 1 17"/>
          <p:cNvCxnSpPr/>
          <p:nvPr/>
        </p:nvCxnSpPr>
        <p:spPr bwMode="auto">
          <a:xfrm>
            <a:off x="2627784" y="4941168"/>
            <a:ext cx="4248472" cy="0"/>
          </a:xfrm>
          <a:prstGeom prst="line">
            <a:avLst/>
          </a:prstGeom>
          <a:noFill/>
          <a:ln w="38100" cap="flat" cmpd="sng" algn="ctr">
            <a:solidFill>
              <a:srgbClr val="FF0000"/>
            </a:solidFill>
            <a:prstDash val="solid"/>
            <a:round/>
            <a:headEnd type="none" w="med" len="med"/>
            <a:tailEnd type="none" w="med" len="med"/>
          </a:ln>
          <a:effectLst/>
        </p:spPr>
      </p:cxnSp>
      <p:cxnSp>
        <p:nvCxnSpPr>
          <p:cNvPr id="19" name="Connettore 1 18"/>
          <p:cNvCxnSpPr/>
          <p:nvPr/>
        </p:nvCxnSpPr>
        <p:spPr bwMode="auto">
          <a:xfrm>
            <a:off x="2627784" y="5661248"/>
            <a:ext cx="4176464" cy="0"/>
          </a:xfrm>
          <a:prstGeom prst="line">
            <a:avLst/>
          </a:prstGeom>
          <a:noFill/>
          <a:ln w="38100" cap="flat" cmpd="sng" algn="ctr">
            <a:solidFill>
              <a:srgbClr val="0065A2"/>
            </a:solidFill>
            <a:prstDash val="solid"/>
            <a:round/>
            <a:headEnd type="none" w="med" len="med"/>
            <a:tailEnd type="none" w="med" len="med"/>
          </a:ln>
          <a:effectLst/>
        </p:spPr>
      </p:cxnSp>
      <p:sp>
        <p:nvSpPr>
          <p:cNvPr id="16" name="Line 7"/>
          <p:cNvSpPr>
            <a:spLocks noChangeShapeType="1"/>
          </p:cNvSpPr>
          <p:nvPr/>
        </p:nvSpPr>
        <p:spPr bwMode="auto">
          <a:xfrm>
            <a:off x="1763688" y="6525915"/>
            <a:ext cx="504825" cy="71437"/>
          </a:xfrm>
          <a:prstGeom prst="line">
            <a:avLst/>
          </a:prstGeom>
          <a:noFill/>
          <a:ln w="57150">
            <a:solidFill>
              <a:srgbClr val="0065A2"/>
            </a:solidFill>
            <a:round/>
            <a:headEnd/>
            <a:tailEnd type="triangle" w="med" len="med"/>
          </a:ln>
          <a:effectLst/>
        </p:spPr>
        <p:txBody>
          <a:bodyPr/>
          <a:lstStyle/>
          <a:p>
            <a:endParaRPr lang="en-GB"/>
          </a:p>
        </p:txBody>
      </p:sp>
      <p:cxnSp>
        <p:nvCxnSpPr>
          <p:cNvPr id="17" name="Connettore 1 16"/>
          <p:cNvCxnSpPr/>
          <p:nvPr/>
        </p:nvCxnSpPr>
        <p:spPr bwMode="auto">
          <a:xfrm>
            <a:off x="2627784" y="6597352"/>
            <a:ext cx="4176464" cy="0"/>
          </a:xfrm>
          <a:prstGeom prst="line">
            <a:avLst/>
          </a:prstGeom>
          <a:noFill/>
          <a:ln w="38100" cap="flat" cmpd="sng" algn="ctr">
            <a:solidFill>
              <a:srgbClr val="0065A2"/>
            </a:solidFill>
            <a:prstDash val="solid"/>
            <a:round/>
            <a:headEnd type="none" w="med" len="med"/>
            <a:tailEnd type="none" w="med" len="med"/>
          </a:ln>
          <a:effectLst/>
        </p:spPr>
      </p:cxnSp>
      <p:sp>
        <p:nvSpPr>
          <p:cNvPr id="20" name="Oval 6"/>
          <p:cNvSpPr>
            <a:spLocks noChangeArrowheads="1"/>
          </p:cNvSpPr>
          <p:nvPr/>
        </p:nvSpPr>
        <p:spPr bwMode="auto">
          <a:xfrm>
            <a:off x="6876256" y="6454031"/>
            <a:ext cx="432048" cy="287337"/>
          </a:xfrm>
          <a:prstGeom prst="ellipse">
            <a:avLst/>
          </a:prstGeom>
          <a:noFill/>
          <a:ln w="57150">
            <a:solidFill>
              <a:srgbClr val="7A0000"/>
            </a:solidFill>
            <a:round/>
            <a:headEnd/>
            <a:tailEnd/>
          </a:ln>
          <a:effectLst/>
        </p:spPr>
        <p:txBody>
          <a:bodyPr wrap="none" anchor="ctr"/>
          <a:lstStyle/>
          <a:p>
            <a:endParaRPr lang="en-GB"/>
          </a:p>
        </p:txBody>
      </p:sp>
      <p:sp>
        <p:nvSpPr>
          <p:cNvPr id="2" name="CasellaDiTesto 1"/>
          <p:cNvSpPr txBox="1"/>
          <p:nvPr/>
        </p:nvSpPr>
        <p:spPr>
          <a:xfrm>
            <a:off x="1691680" y="1023119"/>
            <a:ext cx="14032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it-IT" sz="2400" b="0" dirty="0">
                <a:solidFill>
                  <a:srgbClr val="0F5494"/>
                </a:solidFill>
              </a:rPr>
              <a:t>Animals </a:t>
            </a:r>
          </a:p>
        </p:txBody>
      </p:sp>
      <p:sp>
        <p:nvSpPr>
          <p:cNvPr id="3" name="CasellaDiTesto 2"/>
          <p:cNvSpPr txBox="1"/>
          <p:nvPr/>
        </p:nvSpPr>
        <p:spPr>
          <a:xfrm>
            <a:off x="4283968" y="1023119"/>
            <a:ext cx="1852190"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2400" b="0" dirty="0" err="1">
                <a:solidFill>
                  <a:srgbClr val="0F5494"/>
                </a:solidFill>
              </a:rPr>
              <a:t>Prevalence</a:t>
            </a:r>
            <a:endParaRPr lang="it-IT" sz="2400" b="0" dirty="0">
              <a:solidFill>
                <a:srgbClr val="0F5494"/>
              </a:solidFill>
            </a:endParaRPr>
          </a:p>
        </p:txBody>
      </p:sp>
    </p:spTree>
    <p:extLst>
      <p:ext uri="{BB962C8B-B14F-4D97-AF65-F5344CB8AC3E}">
        <p14:creationId xmlns:p14="http://schemas.microsoft.com/office/powerpoint/2010/main" val="3356003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86133261-F426-4E3C-B2AF-F6E5B7E61F25}" type="slidenum">
              <a:rPr lang="en-GB" smtClean="0"/>
              <a:pPr>
                <a:defRPr/>
              </a:pPr>
              <a:t>22</a:t>
            </a:fld>
            <a:endParaRPr lang="en-GB"/>
          </a:p>
        </p:txBody>
      </p:sp>
      <p:sp>
        <p:nvSpPr>
          <p:cNvPr id="5" name="Figura a mano libera 4"/>
          <p:cNvSpPr/>
          <p:nvPr/>
        </p:nvSpPr>
        <p:spPr>
          <a:xfrm>
            <a:off x="2286000" y="1628800"/>
            <a:ext cx="5454352" cy="4238600"/>
          </a:xfrm>
          <a:custGeom>
            <a:avLst/>
            <a:gdLst>
              <a:gd name="connsiteX0" fmla="*/ 2781300 w 4751440"/>
              <a:gd name="connsiteY0" fmla="*/ 268430 h 3976830"/>
              <a:gd name="connsiteX1" fmla="*/ 2781300 w 4751440"/>
              <a:gd name="connsiteY1" fmla="*/ 268430 h 3976830"/>
              <a:gd name="connsiteX2" fmla="*/ 2641600 w 4751440"/>
              <a:gd name="connsiteY2" fmla="*/ 243030 h 3976830"/>
              <a:gd name="connsiteX3" fmla="*/ 2235200 w 4751440"/>
              <a:gd name="connsiteY3" fmla="*/ 268430 h 3976830"/>
              <a:gd name="connsiteX4" fmla="*/ 2108200 w 4751440"/>
              <a:gd name="connsiteY4" fmla="*/ 344630 h 3976830"/>
              <a:gd name="connsiteX5" fmla="*/ 2032000 w 4751440"/>
              <a:gd name="connsiteY5" fmla="*/ 484330 h 3976830"/>
              <a:gd name="connsiteX6" fmla="*/ 2006600 w 4751440"/>
              <a:gd name="connsiteY6" fmla="*/ 611330 h 3976830"/>
              <a:gd name="connsiteX7" fmla="*/ 1930400 w 4751440"/>
              <a:gd name="connsiteY7" fmla="*/ 687530 h 3976830"/>
              <a:gd name="connsiteX8" fmla="*/ 1892300 w 4751440"/>
              <a:gd name="connsiteY8" fmla="*/ 725630 h 3976830"/>
              <a:gd name="connsiteX9" fmla="*/ 1778000 w 4751440"/>
              <a:gd name="connsiteY9" fmla="*/ 776430 h 3976830"/>
              <a:gd name="connsiteX10" fmla="*/ 1600200 w 4751440"/>
              <a:gd name="connsiteY10" fmla="*/ 789130 h 3976830"/>
              <a:gd name="connsiteX11" fmla="*/ 1447800 w 4751440"/>
              <a:gd name="connsiteY11" fmla="*/ 801830 h 3976830"/>
              <a:gd name="connsiteX12" fmla="*/ 1320800 w 4751440"/>
              <a:gd name="connsiteY12" fmla="*/ 827230 h 3976830"/>
              <a:gd name="connsiteX13" fmla="*/ 647700 w 4751440"/>
              <a:gd name="connsiteY13" fmla="*/ 751030 h 3976830"/>
              <a:gd name="connsiteX14" fmla="*/ 520700 w 4751440"/>
              <a:gd name="connsiteY14" fmla="*/ 674830 h 3976830"/>
              <a:gd name="connsiteX15" fmla="*/ 406400 w 4751440"/>
              <a:gd name="connsiteY15" fmla="*/ 598630 h 3976830"/>
              <a:gd name="connsiteX16" fmla="*/ 165100 w 4751440"/>
              <a:gd name="connsiteY16" fmla="*/ 662130 h 3976830"/>
              <a:gd name="connsiteX17" fmla="*/ 127000 w 4751440"/>
              <a:gd name="connsiteY17" fmla="*/ 712930 h 3976830"/>
              <a:gd name="connsiteX18" fmla="*/ 76200 w 4751440"/>
              <a:gd name="connsiteY18" fmla="*/ 865330 h 3976830"/>
              <a:gd name="connsiteX19" fmla="*/ 38100 w 4751440"/>
              <a:gd name="connsiteY19" fmla="*/ 903430 h 3976830"/>
              <a:gd name="connsiteX20" fmla="*/ 25400 w 4751440"/>
              <a:gd name="connsiteY20" fmla="*/ 941530 h 3976830"/>
              <a:gd name="connsiteX21" fmla="*/ 0 w 4751440"/>
              <a:gd name="connsiteY21" fmla="*/ 1144730 h 3976830"/>
              <a:gd name="connsiteX22" fmla="*/ 38100 w 4751440"/>
              <a:gd name="connsiteY22" fmla="*/ 1525730 h 3976830"/>
              <a:gd name="connsiteX23" fmla="*/ 63500 w 4751440"/>
              <a:gd name="connsiteY23" fmla="*/ 1627330 h 3976830"/>
              <a:gd name="connsiteX24" fmla="*/ 152400 w 4751440"/>
              <a:gd name="connsiteY24" fmla="*/ 1868630 h 3976830"/>
              <a:gd name="connsiteX25" fmla="*/ 165100 w 4751440"/>
              <a:gd name="connsiteY25" fmla="*/ 2173430 h 3976830"/>
              <a:gd name="connsiteX26" fmla="*/ 177800 w 4751440"/>
              <a:gd name="connsiteY26" fmla="*/ 2668730 h 3976830"/>
              <a:gd name="connsiteX27" fmla="*/ 228600 w 4751440"/>
              <a:gd name="connsiteY27" fmla="*/ 2744930 h 3976830"/>
              <a:gd name="connsiteX28" fmla="*/ 292100 w 4751440"/>
              <a:gd name="connsiteY28" fmla="*/ 2833830 h 3976830"/>
              <a:gd name="connsiteX29" fmla="*/ 317500 w 4751440"/>
              <a:gd name="connsiteY29" fmla="*/ 2871930 h 3976830"/>
              <a:gd name="connsiteX30" fmla="*/ 368300 w 4751440"/>
              <a:gd name="connsiteY30" fmla="*/ 2884630 h 3976830"/>
              <a:gd name="connsiteX31" fmla="*/ 546100 w 4751440"/>
              <a:gd name="connsiteY31" fmla="*/ 2922730 h 3976830"/>
              <a:gd name="connsiteX32" fmla="*/ 673100 w 4751440"/>
              <a:gd name="connsiteY32" fmla="*/ 3024330 h 3976830"/>
              <a:gd name="connsiteX33" fmla="*/ 762000 w 4751440"/>
              <a:gd name="connsiteY33" fmla="*/ 3062430 h 3976830"/>
              <a:gd name="connsiteX34" fmla="*/ 1066800 w 4751440"/>
              <a:gd name="connsiteY34" fmla="*/ 3125930 h 3976830"/>
              <a:gd name="connsiteX35" fmla="*/ 1143000 w 4751440"/>
              <a:gd name="connsiteY35" fmla="*/ 3176730 h 3976830"/>
              <a:gd name="connsiteX36" fmla="*/ 1168400 w 4751440"/>
              <a:gd name="connsiteY36" fmla="*/ 3214830 h 3976830"/>
              <a:gd name="connsiteX37" fmla="*/ 1295400 w 4751440"/>
              <a:gd name="connsiteY37" fmla="*/ 3367230 h 3976830"/>
              <a:gd name="connsiteX38" fmla="*/ 1333500 w 4751440"/>
              <a:gd name="connsiteY38" fmla="*/ 3430730 h 3976830"/>
              <a:gd name="connsiteX39" fmla="*/ 1422400 w 4751440"/>
              <a:gd name="connsiteY39" fmla="*/ 3545030 h 3976830"/>
              <a:gd name="connsiteX40" fmla="*/ 1473200 w 4751440"/>
              <a:gd name="connsiteY40" fmla="*/ 3621230 h 3976830"/>
              <a:gd name="connsiteX41" fmla="*/ 1676400 w 4751440"/>
              <a:gd name="connsiteY41" fmla="*/ 3760930 h 3976830"/>
              <a:gd name="connsiteX42" fmla="*/ 1981200 w 4751440"/>
              <a:gd name="connsiteY42" fmla="*/ 3900630 h 3976830"/>
              <a:gd name="connsiteX43" fmla="*/ 2057400 w 4751440"/>
              <a:gd name="connsiteY43" fmla="*/ 3938730 h 3976830"/>
              <a:gd name="connsiteX44" fmla="*/ 2120900 w 4751440"/>
              <a:gd name="connsiteY44" fmla="*/ 3976830 h 3976830"/>
              <a:gd name="connsiteX45" fmla="*/ 2794000 w 4751440"/>
              <a:gd name="connsiteY45" fmla="*/ 3951430 h 3976830"/>
              <a:gd name="connsiteX46" fmla="*/ 3213100 w 4751440"/>
              <a:gd name="connsiteY46" fmla="*/ 3862530 h 3976830"/>
              <a:gd name="connsiteX47" fmla="*/ 3276600 w 4751440"/>
              <a:gd name="connsiteY47" fmla="*/ 3837130 h 3976830"/>
              <a:gd name="connsiteX48" fmla="*/ 3390900 w 4751440"/>
              <a:gd name="connsiteY48" fmla="*/ 3748230 h 3976830"/>
              <a:gd name="connsiteX49" fmla="*/ 3492500 w 4751440"/>
              <a:gd name="connsiteY49" fmla="*/ 3545030 h 3976830"/>
              <a:gd name="connsiteX50" fmla="*/ 3517900 w 4751440"/>
              <a:gd name="connsiteY50" fmla="*/ 3125930 h 3976830"/>
              <a:gd name="connsiteX51" fmla="*/ 3594100 w 4751440"/>
              <a:gd name="connsiteY51" fmla="*/ 3087830 h 3976830"/>
              <a:gd name="connsiteX52" fmla="*/ 3695700 w 4751440"/>
              <a:gd name="connsiteY52" fmla="*/ 3075130 h 3976830"/>
              <a:gd name="connsiteX53" fmla="*/ 3860800 w 4751440"/>
              <a:gd name="connsiteY53" fmla="*/ 3049730 h 3976830"/>
              <a:gd name="connsiteX54" fmla="*/ 4013200 w 4751440"/>
              <a:gd name="connsiteY54" fmla="*/ 3011630 h 3976830"/>
              <a:gd name="connsiteX55" fmla="*/ 4089400 w 4751440"/>
              <a:gd name="connsiteY55" fmla="*/ 2986230 h 3976830"/>
              <a:gd name="connsiteX56" fmla="*/ 4203700 w 4751440"/>
              <a:gd name="connsiteY56" fmla="*/ 2783030 h 3976830"/>
              <a:gd name="connsiteX57" fmla="*/ 4279900 w 4751440"/>
              <a:gd name="connsiteY57" fmla="*/ 2554430 h 3976830"/>
              <a:gd name="connsiteX58" fmla="*/ 4356100 w 4751440"/>
              <a:gd name="connsiteY58" fmla="*/ 2402030 h 3976830"/>
              <a:gd name="connsiteX59" fmla="*/ 4495800 w 4751440"/>
              <a:gd name="connsiteY59" fmla="*/ 1995630 h 3976830"/>
              <a:gd name="connsiteX60" fmla="*/ 4572000 w 4751440"/>
              <a:gd name="connsiteY60" fmla="*/ 1779730 h 3976830"/>
              <a:gd name="connsiteX61" fmla="*/ 4622800 w 4751440"/>
              <a:gd name="connsiteY61" fmla="*/ 1652730 h 3976830"/>
              <a:gd name="connsiteX62" fmla="*/ 4711700 w 4751440"/>
              <a:gd name="connsiteY62" fmla="*/ 1246330 h 3976830"/>
              <a:gd name="connsiteX63" fmla="*/ 4724400 w 4751440"/>
              <a:gd name="connsiteY63" fmla="*/ 1017730 h 3976830"/>
              <a:gd name="connsiteX64" fmla="*/ 4749800 w 4751440"/>
              <a:gd name="connsiteY64" fmla="*/ 662130 h 3976830"/>
              <a:gd name="connsiteX65" fmla="*/ 4737100 w 4751440"/>
              <a:gd name="connsiteY65" fmla="*/ 471630 h 3976830"/>
              <a:gd name="connsiteX66" fmla="*/ 4686300 w 4751440"/>
              <a:gd name="connsiteY66" fmla="*/ 458930 h 3976830"/>
              <a:gd name="connsiteX67" fmla="*/ 4495800 w 4751440"/>
              <a:gd name="connsiteY67" fmla="*/ 395430 h 3976830"/>
              <a:gd name="connsiteX68" fmla="*/ 4368800 w 4751440"/>
              <a:gd name="connsiteY68" fmla="*/ 331930 h 3976830"/>
              <a:gd name="connsiteX69" fmla="*/ 4267200 w 4751440"/>
              <a:gd name="connsiteY69" fmla="*/ 281130 h 3976830"/>
              <a:gd name="connsiteX70" fmla="*/ 4229100 w 4751440"/>
              <a:gd name="connsiteY70" fmla="*/ 255730 h 3976830"/>
              <a:gd name="connsiteX71" fmla="*/ 4191000 w 4751440"/>
              <a:gd name="connsiteY71" fmla="*/ 243030 h 3976830"/>
              <a:gd name="connsiteX72" fmla="*/ 4076700 w 4751440"/>
              <a:gd name="connsiteY72" fmla="*/ 217630 h 3976830"/>
              <a:gd name="connsiteX73" fmla="*/ 4025900 w 4751440"/>
              <a:gd name="connsiteY73" fmla="*/ 179530 h 3976830"/>
              <a:gd name="connsiteX74" fmla="*/ 3937000 w 4751440"/>
              <a:gd name="connsiteY74" fmla="*/ 154130 h 3976830"/>
              <a:gd name="connsiteX75" fmla="*/ 3505200 w 4751440"/>
              <a:gd name="connsiteY75" fmla="*/ 116030 h 3976830"/>
              <a:gd name="connsiteX76" fmla="*/ 3263900 w 4751440"/>
              <a:gd name="connsiteY76" fmla="*/ 39830 h 3976830"/>
              <a:gd name="connsiteX77" fmla="*/ 3149600 w 4751440"/>
              <a:gd name="connsiteY77" fmla="*/ 1730 h 3976830"/>
              <a:gd name="connsiteX78" fmla="*/ 2565400 w 4751440"/>
              <a:gd name="connsiteY78" fmla="*/ 1730 h 3976830"/>
              <a:gd name="connsiteX79" fmla="*/ 2565400 w 4751440"/>
              <a:gd name="connsiteY79" fmla="*/ 1730 h 397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751440" h="3976830">
                <a:moveTo>
                  <a:pt x="2781300" y="268430"/>
                </a:moveTo>
                <a:lnTo>
                  <a:pt x="2781300" y="268430"/>
                </a:lnTo>
                <a:cubicBezTo>
                  <a:pt x="2734733" y="259963"/>
                  <a:pt x="2688915" y="244243"/>
                  <a:pt x="2641600" y="243030"/>
                </a:cubicBezTo>
                <a:cubicBezTo>
                  <a:pt x="2351593" y="235594"/>
                  <a:pt x="2388848" y="230018"/>
                  <a:pt x="2235200" y="268430"/>
                </a:cubicBezTo>
                <a:cubicBezTo>
                  <a:pt x="2143248" y="329732"/>
                  <a:pt x="2186304" y="305578"/>
                  <a:pt x="2108200" y="344630"/>
                </a:cubicBezTo>
                <a:cubicBezTo>
                  <a:pt x="2087524" y="379090"/>
                  <a:pt x="2044285" y="447476"/>
                  <a:pt x="2032000" y="484330"/>
                </a:cubicBezTo>
                <a:cubicBezTo>
                  <a:pt x="2025622" y="503465"/>
                  <a:pt x="2019315" y="585900"/>
                  <a:pt x="2006600" y="611330"/>
                </a:cubicBezTo>
                <a:cubicBezTo>
                  <a:pt x="1975310" y="673911"/>
                  <a:pt x="1974597" y="650699"/>
                  <a:pt x="1930400" y="687530"/>
                </a:cubicBezTo>
                <a:cubicBezTo>
                  <a:pt x="1916602" y="699028"/>
                  <a:pt x="1906098" y="714132"/>
                  <a:pt x="1892300" y="725630"/>
                </a:cubicBezTo>
                <a:cubicBezTo>
                  <a:pt x="1860518" y="752115"/>
                  <a:pt x="1818520" y="770352"/>
                  <a:pt x="1778000" y="776430"/>
                </a:cubicBezTo>
                <a:cubicBezTo>
                  <a:pt x="1719240" y="785244"/>
                  <a:pt x="1659443" y="784573"/>
                  <a:pt x="1600200" y="789130"/>
                </a:cubicBezTo>
                <a:lnTo>
                  <a:pt x="1447800" y="801830"/>
                </a:lnTo>
                <a:cubicBezTo>
                  <a:pt x="1405467" y="810297"/>
                  <a:pt x="1363963" y="828093"/>
                  <a:pt x="1320800" y="827230"/>
                </a:cubicBezTo>
                <a:cubicBezTo>
                  <a:pt x="903738" y="818889"/>
                  <a:pt x="929281" y="816010"/>
                  <a:pt x="647700" y="751030"/>
                </a:cubicBezTo>
                <a:cubicBezTo>
                  <a:pt x="605367" y="725630"/>
                  <a:pt x="560873" y="703525"/>
                  <a:pt x="520700" y="674830"/>
                </a:cubicBezTo>
                <a:cubicBezTo>
                  <a:pt x="392944" y="583575"/>
                  <a:pt x="550049" y="656090"/>
                  <a:pt x="406400" y="598630"/>
                </a:cubicBezTo>
                <a:cubicBezTo>
                  <a:pt x="237898" y="619693"/>
                  <a:pt x="237649" y="577490"/>
                  <a:pt x="165100" y="662130"/>
                </a:cubicBezTo>
                <a:cubicBezTo>
                  <a:pt x="151325" y="678201"/>
                  <a:pt x="139700" y="695997"/>
                  <a:pt x="127000" y="712930"/>
                </a:cubicBezTo>
                <a:cubicBezTo>
                  <a:pt x="114630" y="787148"/>
                  <a:pt x="120303" y="799175"/>
                  <a:pt x="76200" y="865330"/>
                </a:cubicBezTo>
                <a:cubicBezTo>
                  <a:pt x="66237" y="880274"/>
                  <a:pt x="50800" y="890730"/>
                  <a:pt x="38100" y="903430"/>
                </a:cubicBezTo>
                <a:cubicBezTo>
                  <a:pt x="33867" y="916130"/>
                  <a:pt x="28025" y="928403"/>
                  <a:pt x="25400" y="941530"/>
                </a:cubicBezTo>
                <a:cubicBezTo>
                  <a:pt x="16339" y="986833"/>
                  <a:pt x="4402" y="1105109"/>
                  <a:pt x="0" y="1144730"/>
                </a:cubicBezTo>
                <a:cubicBezTo>
                  <a:pt x="12194" y="1388608"/>
                  <a:pt x="-2570" y="1342717"/>
                  <a:pt x="38100" y="1525730"/>
                </a:cubicBezTo>
                <a:cubicBezTo>
                  <a:pt x="45673" y="1559808"/>
                  <a:pt x="52032" y="1594359"/>
                  <a:pt x="63500" y="1627330"/>
                </a:cubicBezTo>
                <a:cubicBezTo>
                  <a:pt x="173743" y="1944279"/>
                  <a:pt x="116079" y="1723345"/>
                  <a:pt x="152400" y="1868630"/>
                </a:cubicBezTo>
                <a:cubicBezTo>
                  <a:pt x="156633" y="1970230"/>
                  <a:pt x="161873" y="2071793"/>
                  <a:pt x="165100" y="2173430"/>
                </a:cubicBezTo>
                <a:cubicBezTo>
                  <a:pt x="170340" y="2338501"/>
                  <a:pt x="159562" y="2504586"/>
                  <a:pt x="177800" y="2668730"/>
                </a:cubicBezTo>
                <a:cubicBezTo>
                  <a:pt x="181171" y="2699070"/>
                  <a:pt x="212894" y="2718753"/>
                  <a:pt x="228600" y="2744930"/>
                </a:cubicBezTo>
                <a:cubicBezTo>
                  <a:pt x="309172" y="2879216"/>
                  <a:pt x="195892" y="2718381"/>
                  <a:pt x="292100" y="2833830"/>
                </a:cubicBezTo>
                <a:cubicBezTo>
                  <a:pt x="301871" y="2845556"/>
                  <a:pt x="304800" y="2863463"/>
                  <a:pt x="317500" y="2871930"/>
                </a:cubicBezTo>
                <a:cubicBezTo>
                  <a:pt x="332023" y="2881612"/>
                  <a:pt x="351261" y="2880844"/>
                  <a:pt x="368300" y="2884630"/>
                </a:cubicBezTo>
                <a:lnTo>
                  <a:pt x="546100" y="2922730"/>
                </a:lnTo>
                <a:cubicBezTo>
                  <a:pt x="587066" y="2963696"/>
                  <a:pt x="617027" y="3000299"/>
                  <a:pt x="673100" y="3024330"/>
                </a:cubicBezTo>
                <a:cubicBezTo>
                  <a:pt x="702733" y="3037030"/>
                  <a:pt x="730954" y="3053737"/>
                  <a:pt x="762000" y="3062430"/>
                </a:cubicBezTo>
                <a:cubicBezTo>
                  <a:pt x="886381" y="3097257"/>
                  <a:pt x="956276" y="3107509"/>
                  <a:pt x="1066800" y="3125930"/>
                </a:cubicBezTo>
                <a:cubicBezTo>
                  <a:pt x="1092200" y="3142863"/>
                  <a:pt x="1126067" y="3151330"/>
                  <a:pt x="1143000" y="3176730"/>
                </a:cubicBezTo>
                <a:cubicBezTo>
                  <a:pt x="1151467" y="3189430"/>
                  <a:pt x="1158629" y="3203104"/>
                  <a:pt x="1168400" y="3214830"/>
                </a:cubicBezTo>
                <a:cubicBezTo>
                  <a:pt x="1241232" y="3302229"/>
                  <a:pt x="1193855" y="3197988"/>
                  <a:pt x="1295400" y="3367230"/>
                </a:cubicBezTo>
                <a:cubicBezTo>
                  <a:pt x="1308100" y="3388397"/>
                  <a:pt x="1319153" y="3410644"/>
                  <a:pt x="1333500" y="3430730"/>
                </a:cubicBezTo>
                <a:cubicBezTo>
                  <a:pt x="1361555" y="3470007"/>
                  <a:pt x="1395626" y="3504869"/>
                  <a:pt x="1422400" y="3545030"/>
                </a:cubicBezTo>
                <a:cubicBezTo>
                  <a:pt x="1439333" y="3570430"/>
                  <a:pt x="1452572" y="3598727"/>
                  <a:pt x="1473200" y="3621230"/>
                </a:cubicBezTo>
                <a:cubicBezTo>
                  <a:pt x="1532632" y="3686065"/>
                  <a:pt x="1597844" y="3722842"/>
                  <a:pt x="1676400" y="3760930"/>
                </a:cubicBezTo>
                <a:cubicBezTo>
                  <a:pt x="1776966" y="3809689"/>
                  <a:pt x="1879922" y="3853367"/>
                  <a:pt x="1981200" y="3900630"/>
                </a:cubicBezTo>
                <a:cubicBezTo>
                  <a:pt x="2006934" y="3912639"/>
                  <a:pt x="2033049" y="3924119"/>
                  <a:pt x="2057400" y="3938730"/>
                </a:cubicBezTo>
                <a:lnTo>
                  <a:pt x="2120900" y="3976830"/>
                </a:lnTo>
                <a:cubicBezTo>
                  <a:pt x="2345267" y="3968363"/>
                  <a:pt x="2570693" y="3974799"/>
                  <a:pt x="2794000" y="3951430"/>
                </a:cubicBezTo>
                <a:cubicBezTo>
                  <a:pt x="2936033" y="3936566"/>
                  <a:pt x="3080506" y="3915568"/>
                  <a:pt x="3213100" y="3862530"/>
                </a:cubicBezTo>
                <a:cubicBezTo>
                  <a:pt x="3234267" y="3854063"/>
                  <a:pt x="3257423" y="3849458"/>
                  <a:pt x="3276600" y="3837130"/>
                </a:cubicBezTo>
                <a:cubicBezTo>
                  <a:pt x="3317202" y="3811029"/>
                  <a:pt x="3355319" y="3780845"/>
                  <a:pt x="3390900" y="3748230"/>
                </a:cubicBezTo>
                <a:cubicBezTo>
                  <a:pt x="3442042" y="3701349"/>
                  <a:pt x="3472801" y="3592309"/>
                  <a:pt x="3492500" y="3545030"/>
                </a:cubicBezTo>
                <a:cubicBezTo>
                  <a:pt x="3500967" y="3405330"/>
                  <a:pt x="3392719" y="3188520"/>
                  <a:pt x="3517900" y="3125930"/>
                </a:cubicBezTo>
                <a:cubicBezTo>
                  <a:pt x="3543300" y="3113230"/>
                  <a:pt x="3566795" y="3095632"/>
                  <a:pt x="3594100" y="3087830"/>
                </a:cubicBezTo>
                <a:cubicBezTo>
                  <a:pt x="3626917" y="3078454"/>
                  <a:pt x="3661913" y="3079957"/>
                  <a:pt x="3695700" y="3075130"/>
                </a:cubicBezTo>
                <a:cubicBezTo>
                  <a:pt x="3750821" y="3067256"/>
                  <a:pt x="3806200" y="3060650"/>
                  <a:pt x="3860800" y="3049730"/>
                </a:cubicBezTo>
                <a:cubicBezTo>
                  <a:pt x="3912147" y="3039461"/>
                  <a:pt x="3962747" y="3025645"/>
                  <a:pt x="4013200" y="3011630"/>
                </a:cubicBezTo>
                <a:cubicBezTo>
                  <a:pt x="4038997" y="3004464"/>
                  <a:pt x="4089400" y="2986230"/>
                  <a:pt x="4089400" y="2986230"/>
                </a:cubicBezTo>
                <a:cubicBezTo>
                  <a:pt x="4153584" y="2889954"/>
                  <a:pt x="4168614" y="2882441"/>
                  <a:pt x="4203700" y="2783030"/>
                </a:cubicBezTo>
                <a:cubicBezTo>
                  <a:pt x="4244219" y="2668225"/>
                  <a:pt x="4232807" y="2659081"/>
                  <a:pt x="4279900" y="2554430"/>
                </a:cubicBezTo>
                <a:cubicBezTo>
                  <a:pt x="4303207" y="2502636"/>
                  <a:pt x="4335631" y="2455009"/>
                  <a:pt x="4356100" y="2402030"/>
                </a:cubicBezTo>
                <a:cubicBezTo>
                  <a:pt x="4407726" y="2268410"/>
                  <a:pt x="4448848" y="2130963"/>
                  <a:pt x="4495800" y="1995630"/>
                </a:cubicBezTo>
                <a:cubicBezTo>
                  <a:pt x="4520815" y="1923529"/>
                  <a:pt x="4543656" y="1850589"/>
                  <a:pt x="4572000" y="1779730"/>
                </a:cubicBezTo>
                <a:cubicBezTo>
                  <a:pt x="4588933" y="1737397"/>
                  <a:pt x="4613057" y="1697271"/>
                  <a:pt x="4622800" y="1652730"/>
                </a:cubicBezTo>
                <a:lnTo>
                  <a:pt x="4711700" y="1246330"/>
                </a:lnTo>
                <a:cubicBezTo>
                  <a:pt x="4715933" y="1170130"/>
                  <a:pt x="4719433" y="1093886"/>
                  <a:pt x="4724400" y="1017730"/>
                </a:cubicBezTo>
                <a:cubicBezTo>
                  <a:pt x="4732134" y="899147"/>
                  <a:pt x="4747037" y="780933"/>
                  <a:pt x="4749800" y="662130"/>
                </a:cubicBezTo>
                <a:cubicBezTo>
                  <a:pt x="4751280" y="598506"/>
                  <a:pt x="4756083" y="532374"/>
                  <a:pt x="4737100" y="471630"/>
                </a:cubicBezTo>
                <a:cubicBezTo>
                  <a:pt x="4731894" y="454970"/>
                  <a:pt x="4702738" y="464801"/>
                  <a:pt x="4686300" y="458930"/>
                </a:cubicBezTo>
                <a:cubicBezTo>
                  <a:pt x="4499156" y="392093"/>
                  <a:pt x="4622995" y="420869"/>
                  <a:pt x="4495800" y="395430"/>
                </a:cubicBezTo>
                <a:lnTo>
                  <a:pt x="4368800" y="331930"/>
                </a:lnTo>
                <a:cubicBezTo>
                  <a:pt x="4334933" y="314997"/>
                  <a:pt x="4298705" y="302133"/>
                  <a:pt x="4267200" y="281130"/>
                </a:cubicBezTo>
                <a:cubicBezTo>
                  <a:pt x="4254500" y="272663"/>
                  <a:pt x="4242752" y="262556"/>
                  <a:pt x="4229100" y="255730"/>
                </a:cubicBezTo>
                <a:cubicBezTo>
                  <a:pt x="4217126" y="249743"/>
                  <a:pt x="4203987" y="246277"/>
                  <a:pt x="4191000" y="243030"/>
                </a:cubicBezTo>
                <a:cubicBezTo>
                  <a:pt x="4153136" y="233564"/>
                  <a:pt x="4114800" y="226097"/>
                  <a:pt x="4076700" y="217630"/>
                </a:cubicBezTo>
                <a:cubicBezTo>
                  <a:pt x="4059767" y="204930"/>
                  <a:pt x="4045169" y="188289"/>
                  <a:pt x="4025900" y="179530"/>
                </a:cubicBezTo>
                <a:cubicBezTo>
                  <a:pt x="3997843" y="166777"/>
                  <a:pt x="3967030" y="161060"/>
                  <a:pt x="3937000" y="154130"/>
                </a:cubicBezTo>
                <a:cubicBezTo>
                  <a:pt x="3821394" y="127452"/>
                  <a:pt x="3527390" y="117615"/>
                  <a:pt x="3505200" y="116030"/>
                </a:cubicBezTo>
                <a:cubicBezTo>
                  <a:pt x="3411371" y="87881"/>
                  <a:pt x="3355034" y="72378"/>
                  <a:pt x="3263900" y="39830"/>
                </a:cubicBezTo>
                <a:cubicBezTo>
                  <a:pt x="3239032" y="30949"/>
                  <a:pt x="3180530" y="2349"/>
                  <a:pt x="3149600" y="1730"/>
                </a:cubicBezTo>
                <a:cubicBezTo>
                  <a:pt x="2954906" y="-2164"/>
                  <a:pt x="2760133" y="1730"/>
                  <a:pt x="2565400" y="1730"/>
                </a:cubicBezTo>
                <a:lnTo>
                  <a:pt x="2565400" y="1730"/>
                </a:lnTo>
              </a:path>
            </a:pathLst>
          </a:custGeom>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it-IT" sz="7600" b="1" i="0" u="none" strike="noStrike" cap="none" normalizeH="0" baseline="0">
              <a:ln>
                <a:noFill/>
              </a:ln>
              <a:solidFill>
                <a:srgbClr val="FFD624"/>
              </a:solidFill>
              <a:effectLst/>
              <a:latin typeface="Verdana" pitchFamily="34" charset="0"/>
            </a:endParaRPr>
          </a:p>
        </p:txBody>
      </p:sp>
      <p:pic>
        <p:nvPicPr>
          <p:cNvPr id="12" name="Picture 3" descr="Y:\ASF - aktualne produkty\Zagęszczenie dzików 20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3841" y="1002680"/>
            <a:ext cx="5356671" cy="586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p:cNvSpPr txBox="1"/>
          <p:nvPr/>
        </p:nvSpPr>
        <p:spPr>
          <a:xfrm>
            <a:off x="179512" y="1052736"/>
            <a:ext cx="4423357" cy="461665"/>
          </a:xfrm>
          <a:prstGeom prst="rect">
            <a:avLst/>
          </a:prstGeom>
          <a:noFill/>
        </p:spPr>
        <p:txBody>
          <a:bodyPr wrap="none" rtlCol="0">
            <a:spAutoFit/>
          </a:bodyPr>
          <a:lstStyle/>
          <a:p>
            <a:r>
              <a:rPr lang="it-IT" sz="2400" b="0" dirty="0">
                <a:solidFill>
                  <a:srgbClr val="FF0000"/>
                </a:solidFill>
              </a:rPr>
              <a:t>Poland: 264.000 wild </a:t>
            </a:r>
            <a:r>
              <a:rPr lang="it-IT" sz="2400" b="0" dirty="0" err="1">
                <a:solidFill>
                  <a:srgbClr val="FF0000"/>
                </a:solidFill>
              </a:rPr>
              <a:t>boars</a:t>
            </a:r>
            <a:endParaRPr lang="it-IT" sz="2400" b="0" dirty="0">
              <a:solidFill>
                <a:srgbClr val="FF0000"/>
              </a:solidFill>
            </a:endParaRPr>
          </a:p>
        </p:txBody>
      </p:sp>
      <p:sp>
        <p:nvSpPr>
          <p:cNvPr id="14" name="CasellaDiTesto 13"/>
          <p:cNvSpPr txBox="1"/>
          <p:nvPr/>
        </p:nvSpPr>
        <p:spPr>
          <a:xfrm>
            <a:off x="251520" y="1916832"/>
            <a:ext cx="8581384" cy="4154983"/>
          </a:xfrm>
          <a:prstGeom prst="rect">
            <a:avLst/>
          </a:prstGeom>
          <a:noFill/>
        </p:spPr>
        <p:txBody>
          <a:bodyPr wrap="square" rtlCol="0">
            <a:spAutoFit/>
          </a:bodyPr>
          <a:lstStyle/>
          <a:p>
            <a:r>
              <a:rPr lang="en-GB" sz="2400" b="0" dirty="0">
                <a:solidFill>
                  <a:schemeClr val="tx1"/>
                </a:solidFill>
              </a:rPr>
              <a:t>Wild boar population assumed </a:t>
            </a:r>
          </a:p>
          <a:p>
            <a:r>
              <a:rPr lang="en-GB" sz="2400" b="0" dirty="0">
                <a:solidFill>
                  <a:schemeClr val="tx1"/>
                </a:solidFill>
              </a:rPr>
              <a:t>as INFINITE: 2900 samples for the entire Country</a:t>
            </a:r>
          </a:p>
          <a:p>
            <a:endParaRPr lang="en-GB" sz="2400" b="0" dirty="0">
              <a:solidFill>
                <a:schemeClr val="tx1"/>
              </a:solidFill>
            </a:endParaRPr>
          </a:p>
          <a:p>
            <a:r>
              <a:rPr lang="en-GB" sz="2400" b="0" dirty="0">
                <a:solidFill>
                  <a:schemeClr val="tx1"/>
                </a:solidFill>
              </a:rPr>
              <a:t>If 100 sampling areas having </a:t>
            </a:r>
          </a:p>
          <a:p>
            <a:r>
              <a:rPr lang="en-GB" sz="2400" b="0" dirty="0">
                <a:solidFill>
                  <a:schemeClr val="tx1"/>
                </a:solidFill>
              </a:rPr>
              <a:t>With an average of 2600 animals:</a:t>
            </a:r>
          </a:p>
          <a:p>
            <a:r>
              <a:rPr lang="lv-LV" sz="2400" b="0" dirty="0">
                <a:solidFill>
                  <a:schemeClr val="tx1"/>
                </a:solidFill>
              </a:rPr>
              <a:t>1</a:t>
            </a:r>
            <a:r>
              <a:rPr lang="en-GB" sz="2400" b="0" dirty="0" smtClean="0">
                <a:solidFill>
                  <a:schemeClr val="tx1"/>
                </a:solidFill>
              </a:rPr>
              <a:t>600x100=</a:t>
            </a:r>
            <a:r>
              <a:rPr lang="lv-LV" sz="2400" b="0" dirty="0">
                <a:solidFill>
                  <a:schemeClr val="tx1"/>
                </a:solidFill>
              </a:rPr>
              <a:t>1</a:t>
            </a:r>
            <a:r>
              <a:rPr lang="en-GB" sz="2400" b="0" dirty="0" smtClean="0">
                <a:solidFill>
                  <a:schemeClr val="tx1"/>
                </a:solidFill>
              </a:rPr>
              <a:t>60.000</a:t>
            </a:r>
            <a:endParaRPr lang="en-GB" sz="2400" b="0" dirty="0">
              <a:solidFill>
                <a:schemeClr val="tx1"/>
              </a:solidFill>
            </a:endParaRPr>
          </a:p>
          <a:p>
            <a:endParaRPr lang="en-GB" sz="2400" b="0" dirty="0">
              <a:solidFill>
                <a:schemeClr val="tx1"/>
              </a:solidFill>
            </a:endParaRPr>
          </a:p>
          <a:p>
            <a:r>
              <a:rPr lang="en-GB" sz="2400" b="0" dirty="0">
                <a:solidFill>
                  <a:schemeClr val="tx1"/>
                </a:solidFill>
              </a:rPr>
              <a:t>OK, you completed the sampling on January the 1</a:t>
            </a:r>
            <a:r>
              <a:rPr lang="en-GB" sz="2400" b="0" baseline="30000" dirty="0">
                <a:solidFill>
                  <a:schemeClr val="tx1"/>
                </a:solidFill>
              </a:rPr>
              <a:t>st</a:t>
            </a:r>
            <a:r>
              <a:rPr lang="en-GB" sz="2400" b="0" dirty="0">
                <a:solidFill>
                  <a:schemeClr val="tx1"/>
                </a:solidFill>
              </a:rPr>
              <a:t> </a:t>
            </a:r>
          </a:p>
          <a:p>
            <a:r>
              <a:rPr lang="en-GB" sz="2400" b="0" dirty="0">
                <a:solidFill>
                  <a:schemeClr val="tx1"/>
                </a:solidFill>
              </a:rPr>
              <a:t>..and if the virus will be introduced on January 2</a:t>
            </a:r>
            <a:r>
              <a:rPr lang="en-GB" sz="2400" b="0" baseline="30000" dirty="0">
                <a:solidFill>
                  <a:schemeClr val="tx1"/>
                </a:solidFill>
              </a:rPr>
              <a:t>nd </a:t>
            </a:r>
            <a:r>
              <a:rPr lang="en-GB" sz="2400" b="0" dirty="0">
                <a:solidFill>
                  <a:schemeClr val="tx1"/>
                </a:solidFill>
              </a:rPr>
              <a:t>?</a:t>
            </a:r>
          </a:p>
          <a:p>
            <a:endParaRPr lang="it-IT" sz="2400" b="0" dirty="0">
              <a:solidFill>
                <a:srgbClr val="0F5494"/>
              </a:solidFill>
            </a:endParaRPr>
          </a:p>
          <a:p>
            <a:r>
              <a:rPr lang="it-IT" sz="2400" b="0" dirty="0">
                <a:solidFill>
                  <a:srgbClr val="0F5494"/>
                </a:solidFill>
              </a:rPr>
              <a:t>  </a:t>
            </a:r>
          </a:p>
        </p:txBody>
      </p:sp>
    </p:spTree>
    <p:extLst>
      <p:ext uri="{BB962C8B-B14F-4D97-AF65-F5344CB8AC3E}">
        <p14:creationId xmlns:p14="http://schemas.microsoft.com/office/powerpoint/2010/main" val="202462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340768"/>
            <a:ext cx="7772400" cy="864096"/>
          </a:xfrm>
        </p:spPr>
        <p:txBody>
          <a:bodyPr/>
          <a:lstStyle/>
          <a:p>
            <a:r>
              <a:rPr lang="it-IT" sz="2000" dirty="0">
                <a:solidFill>
                  <a:srgbClr val="FF0000"/>
                </a:solidFill>
              </a:rPr>
              <a:t>The 5%/95% strategy</a:t>
            </a:r>
            <a:br>
              <a:rPr lang="it-IT" sz="2000" dirty="0">
                <a:solidFill>
                  <a:srgbClr val="FF0000"/>
                </a:solidFill>
              </a:rPr>
            </a:br>
            <a:r>
              <a:rPr lang="en-GB" sz="2000" dirty="0" smtClean="0"/>
              <a:t>sampling </a:t>
            </a:r>
            <a:r>
              <a:rPr lang="en-GB" sz="2000" dirty="0"/>
              <a:t>has to follow precise assumptions: </a:t>
            </a:r>
          </a:p>
        </p:txBody>
      </p:sp>
      <p:sp>
        <p:nvSpPr>
          <p:cNvPr id="3" name="Segnaposto testo 2"/>
          <p:cNvSpPr>
            <a:spLocks noGrp="1"/>
          </p:cNvSpPr>
          <p:nvPr>
            <p:ph type="body" idx="1"/>
          </p:nvPr>
        </p:nvSpPr>
        <p:spPr>
          <a:xfrm>
            <a:off x="395536" y="2348880"/>
            <a:ext cx="8496944" cy="4032448"/>
          </a:xfrm>
        </p:spPr>
        <p:txBody>
          <a:bodyPr/>
          <a:lstStyle/>
          <a:p>
            <a:pPr marL="342900" indent="-342900" algn="l">
              <a:buFont typeface="+mj-lt"/>
              <a:buAutoNum type="arabicPeriod"/>
            </a:pPr>
            <a:r>
              <a:rPr lang="en-GB" sz="1600" dirty="0"/>
              <a:t>Set an expected prevalence according to the goal of sampling: EARLY DETECTION (0,1 – 0,2…..10</a:t>
            </a:r>
            <a:r>
              <a:rPr lang="en-GB" sz="1600" dirty="0" smtClean="0"/>
              <a:t>%)</a:t>
            </a:r>
            <a:endParaRPr lang="lv-LV" sz="1600" dirty="0" smtClean="0"/>
          </a:p>
          <a:p>
            <a:pPr marL="342900" indent="-342900" algn="l">
              <a:buFont typeface="+mj-lt"/>
              <a:buAutoNum type="arabicPeriod"/>
            </a:pPr>
            <a:endParaRPr lang="en-GB" sz="1600" dirty="0"/>
          </a:p>
          <a:p>
            <a:pPr marL="342900" indent="-342900" algn="l">
              <a:buFont typeface="+mj-lt"/>
              <a:buAutoNum type="arabicPeriod"/>
            </a:pPr>
            <a:r>
              <a:rPr lang="en-GB" sz="1600" dirty="0"/>
              <a:t> Animals have to belong to the same risk group (same probability to be positive; i.e. same hunting ground, same forest)</a:t>
            </a:r>
          </a:p>
          <a:p>
            <a:pPr marL="342900" indent="-342900" algn="l">
              <a:buFont typeface="+mj-lt"/>
              <a:buAutoNum type="arabicPeriod"/>
            </a:pPr>
            <a:endParaRPr lang="en-GB" sz="1600" dirty="0"/>
          </a:p>
          <a:p>
            <a:pPr marL="342900" indent="-342900" algn="l">
              <a:buFont typeface="+mj-lt"/>
              <a:buAutoNum type="arabicPeriod"/>
            </a:pPr>
            <a:r>
              <a:rPr lang="en-GB" sz="1600" dirty="0"/>
              <a:t>All </a:t>
            </a:r>
            <a:r>
              <a:rPr lang="en-GB" sz="1600" dirty="0" smtClean="0"/>
              <a:t>animals </a:t>
            </a:r>
            <a:r>
              <a:rPr lang="en-GB" sz="1600" dirty="0"/>
              <a:t>have the same probability to be </a:t>
            </a:r>
            <a:r>
              <a:rPr lang="en-GB" sz="1600" dirty="0" smtClean="0"/>
              <a:t>sampled </a:t>
            </a:r>
            <a:r>
              <a:rPr lang="en-GB" sz="1600" dirty="0"/>
              <a:t>(adult animals are shot?) </a:t>
            </a:r>
          </a:p>
          <a:p>
            <a:pPr algn="l"/>
            <a:endParaRPr lang="en-GB" sz="1600" dirty="0"/>
          </a:p>
          <a:p>
            <a:pPr marL="342900" indent="-342900" algn="l">
              <a:buFont typeface="+mj-lt"/>
              <a:buAutoNum type="arabicPeriod"/>
            </a:pPr>
            <a:r>
              <a:rPr lang="en-GB" sz="1600" dirty="0"/>
              <a:t>Sampling should be performed in a shorter time in </a:t>
            </a:r>
            <a:r>
              <a:rPr lang="en-GB" sz="1600" dirty="0" smtClean="0"/>
              <a:t>respect </a:t>
            </a:r>
            <a:r>
              <a:rPr lang="en-GB" sz="1600" dirty="0"/>
              <a:t>to a single cycle of the </a:t>
            </a:r>
            <a:r>
              <a:rPr lang="en-GB" sz="1600" dirty="0" smtClean="0"/>
              <a:t>infection </a:t>
            </a:r>
            <a:r>
              <a:rPr lang="en-GB" sz="1600" dirty="0"/>
              <a:t>(i.e. sampling during hunting season: 3 months)</a:t>
            </a:r>
          </a:p>
          <a:p>
            <a:endParaRPr lang="it-IT" sz="1600" dirty="0"/>
          </a:p>
          <a:p>
            <a:endParaRPr lang="it-IT" sz="1600" dirty="0"/>
          </a:p>
          <a:p>
            <a:endParaRPr lang="it-IT" sz="1600" dirty="0"/>
          </a:p>
        </p:txBody>
      </p:sp>
      <p:sp>
        <p:nvSpPr>
          <p:cNvPr id="4" name="Segnaposto numero diapositiva 3"/>
          <p:cNvSpPr>
            <a:spLocks noGrp="1"/>
          </p:cNvSpPr>
          <p:nvPr>
            <p:ph type="sldNum" sz="quarter" idx="12"/>
          </p:nvPr>
        </p:nvSpPr>
        <p:spPr/>
        <p:txBody>
          <a:bodyPr/>
          <a:lstStyle/>
          <a:p>
            <a:pPr>
              <a:defRPr/>
            </a:pPr>
            <a:fld id="{86133261-F426-4E3C-B2AF-F6E5B7E61F25}" type="slidenum">
              <a:rPr lang="en-GB" smtClean="0"/>
              <a:pPr>
                <a:defRPr/>
              </a:pPr>
              <a:t>23</a:t>
            </a:fld>
            <a:endParaRPr lang="en-GB"/>
          </a:p>
        </p:txBody>
      </p:sp>
    </p:spTree>
    <p:extLst>
      <p:ext uri="{BB962C8B-B14F-4D97-AF65-F5344CB8AC3E}">
        <p14:creationId xmlns:p14="http://schemas.microsoft.com/office/powerpoint/2010/main" val="390543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340768"/>
            <a:ext cx="8928992" cy="5517232"/>
          </a:xfrm>
        </p:spPr>
        <p:txBody>
          <a:bodyPr/>
          <a:lstStyle/>
          <a:p>
            <a:r>
              <a:rPr lang="en-GB" sz="2400" dirty="0"/>
              <a:t>Suspect case definition and ASF detection </a:t>
            </a:r>
            <a:r>
              <a:rPr lang="en-GB" sz="2800" dirty="0"/>
              <a:t/>
            </a:r>
            <a:br>
              <a:rPr lang="en-GB" sz="2800" dirty="0"/>
            </a:br>
            <a:r>
              <a:rPr lang="en-GB" sz="2800" dirty="0"/>
              <a:t/>
            </a:r>
            <a:br>
              <a:rPr lang="en-GB" sz="2800" dirty="0"/>
            </a:br>
            <a:r>
              <a:rPr lang="en-GB" sz="2400" b="0" dirty="0">
                <a:solidFill>
                  <a:schemeClr val="tx1"/>
                </a:solidFill>
              </a:rPr>
              <a:t>Broader case definition: </a:t>
            </a:r>
            <a:r>
              <a:rPr lang="en-GB" sz="2400" b="0" u="sng" dirty="0">
                <a:solidFill>
                  <a:schemeClr val="tx1"/>
                </a:solidFill>
              </a:rPr>
              <a:t>all shot animals</a:t>
            </a:r>
            <a:r>
              <a:rPr lang="en-GB" sz="2400" b="0" dirty="0">
                <a:solidFill>
                  <a:schemeClr val="tx1"/>
                </a:solidFill>
              </a:rPr>
              <a:t>: N. 2733 </a:t>
            </a:r>
            <a:br>
              <a:rPr lang="en-GB" sz="2400" b="0" dirty="0">
                <a:solidFill>
                  <a:schemeClr val="tx1"/>
                </a:solidFill>
              </a:rPr>
            </a:br>
            <a:r>
              <a:rPr lang="en-GB" sz="2000" b="0" dirty="0"/>
              <a:t> </a:t>
            </a:r>
            <a:r>
              <a:rPr lang="en-GB" sz="2000" b="0" dirty="0">
                <a:solidFill>
                  <a:srgbClr val="FF0000"/>
                </a:solidFill>
              </a:rPr>
              <a:t>39</a:t>
            </a:r>
            <a:r>
              <a:rPr lang="en-GB" sz="2000" b="0" dirty="0"/>
              <a:t> detected cases (1,4%)</a:t>
            </a:r>
            <a:br>
              <a:rPr lang="en-GB" sz="2000" b="0" dirty="0"/>
            </a:br>
            <a:r>
              <a:rPr lang="en-GB" sz="2000" b="0" dirty="0" smtClean="0">
                <a:solidFill>
                  <a:srgbClr val="0000FF"/>
                </a:solidFill>
              </a:rPr>
              <a:t>2</a:t>
            </a:r>
            <a:r>
              <a:rPr lang="lv-LV" sz="2000" b="0" dirty="0" smtClean="0">
                <a:solidFill>
                  <a:srgbClr val="0000FF"/>
                </a:solidFill>
              </a:rPr>
              <a:t>694</a:t>
            </a:r>
            <a:r>
              <a:rPr lang="en-GB" sz="2000" b="0" dirty="0" smtClean="0">
                <a:solidFill>
                  <a:srgbClr val="0000FF"/>
                </a:solidFill>
              </a:rPr>
              <a:t> </a:t>
            </a:r>
            <a:r>
              <a:rPr lang="en-GB" sz="2000" b="0" dirty="0">
                <a:solidFill>
                  <a:srgbClr val="0000FF"/>
                </a:solidFill>
              </a:rPr>
              <a:t>negative investigations </a:t>
            </a:r>
            <a:r>
              <a:rPr lang="en-GB" sz="2000" b="0" dirty="0"/>
              <a:t/>
            </a:r>
            <a:br>
              <a:rPr lang="en-GB" sz="2000" b="0" dirty="0"/>
            </a:br>
            <a:r>
              <a:rPr lang="en-GB" sz="2000" b="0" dirty="0"/>
              <a:t>First case detected </a:t>
            </a:r>
            <a:r>
              <a:rPr lang="en-GB" sz="2000" b="0" dirty="0" smtClean="0"/>
              <a:t>25/0</a:t>
            </a:r>
            <a:r>
              <a:rPr lang="lv-LV" sz="2000" b="0" dirty="0" smtClean="0"/>
              <a:t>6</a:t>
            </a:r>
            <a:r>
              <a:rPr lang="en-GB" sz="2000" b="0" dirty="0" smtClean="0"/>
              <a:t>/2014</a:t>
            </a:r>
            <a:r>
              <a:rPr lang="en-GB" sz="2000" b="0" dirty="0"/>
              <a:t/>
            </a:r>
            <a:br>
              <a:rPr lang="en-GB" sz="2000" b="0" dirty="0"/>
            </a:br>
            <a:r>
              <a:rPr lang="en-GB" sz="2000" b="0" dirty="0"/>
              <a:t/>
            </a:r>
            <a:br>
              <a:rPr lang="en-GB" sz="2000" b="0" dirty="0"/>
            </a:br>
            <a:r>
              <a:rPr lang="en-GB" sz="2400" b="0" dirty="0">
                <a:solidFill>
                  <a:srgbClr val="000000"/>
                </a:solidFill>
              </a:rPr>
              <a:t>Narrow case definition: </a:t>
            </a:r>
            <a:r>
              <a:rPr lang="en-GB" sz="2400" b="0" u="sng" dirty="0">
                <a:solidFill>
                  <a:srgbClr val="000000"/>
                </a:solidFill>
              </a:rPr>
              <a:t>animals shot while showing clinical signs:</a:t>
            </a:r>
            <a:r>
              <a:rPr lang="en-GB" sz="2400" b="0" dirty="0">
                <a:solidFill>
                  <a:srgbClr val="000000"/>
                </a:solidFill>
              </a:rPr>
              <a:t> N. 1 </a:t>
            </a:r>
            <a:r>
              <a:rPr lang="en-GB" sz="2400" b="0" dirty="0">
                <a:solidFill>
                  <a:schemeClr val="tx1"/>
                </a:solidFill>
              </a:rPr>
              <a:t/>
            </a:r>
            <a:br>
              <a:rPr lang="en-GB" sz="2400" b="0" dirty="0">
                <a:solidFill>
                  <a:schemeClr val="tx1"/>
                </a:solidFill>
              </a:rPr>
            </a:br>
            <a:r>
              <a:rPr lang="en-GB" sz="2000" b="0" dirty="0">
                <a:solidFill>
                  <a:srgbClr val="FF0000"/>
                </a:solidFill>
              </a:rPr>
              <a:t>1 </a:t>
            </a:r>
            <a:r>
              <a:rPr lang="en-GB" sz="2000" b="0" dirty="0"/>
              <a:t>detected case (100%) </a:t>
            </a:r>
            <a:br>
              <a:rPr lang="en-GB" sz="2000" b="0" dirty="0"/>
            </a:br>
            <a:r>
              <a:rPr lang="en-GB" sz="2000" b="0" dirty="0">
                <a:solidFill>
                  <a:srgbClr val="663300"/>
                </a:solidFill>
              </a:rPr>
              <a:t>Lost 226 cases  </a:t>
            </a:r>
            <a:br>
              <a:rPr lang="en-GB" sz="2000" b="0" dirty="0">
                <a:solidFill>
                  <a:srgbClr val="663300"/>
                </a:solidFill>
              </a:rPr>
            </a:br>
            <a:r>
              <a:rPr lang="en-GB" sz="2000" b="0" dirty="0">
                <a:solidFill>
                  <a:srgbClr val="0000FF"/>
                </a:solidFill>
              </a:rPr>
              <a:t>No negative investigations </a:t>
            </a:r>
            <a:br>
              <a:rPr lang="en-GB" sz="2000" b="0" dirty="0">
                <a:solidFill>
                  <a:srgbClr val="0000FF"/>
                </a:solidFill>
              </a:rPr>
            </a:br>
            <a:r>
              <a:rPr lang="en-GB" sz="2000" b="0" dirty="0"/>
              <a:t>Case detected 20/08/2014</a:t>
            </a:r>
          </a:p>
        </p:txBody>
      </p:sp>
      <p:sp>
        <p:nvSpPr>
          <p:cNvPr id="4" name="Segnaposto numero diapositiva 3"/>
          <p:cNvSpPr>
            <a:spLocks noGrp="1"/>
          </p:cNvSpPr>
          <p:nvPr>
            <p:ph type="sldNum" sz="quarter" idx="12"/>
          </p:nvPr>
        </p:nvSpPr>
        <p:spPr/>
        <p:txBody>
          <a:bodyPr/>
          <a:lstStyle/>
          <a:p>
            <a:pPr>
              <a:defRPr/>
            </a:pPr>
            <a:fld id="{86133261-F426-4E3C-B2AF-F6E5B7E61F25}" type="slidenum">
              <a:rPr lang="en-GB" smtClean="0"/>
              <a:pPr>
                <a:defRPr/>
              </a:pPr>
              <a:t>24</a:t>
            </a:fld>
            <a:endParaRPr lang="en-GB" dirty="0"/>
          </a:p>
        </p:txBody>
      </p:sp>
    </p:spTree>
    <p:extLst>
      <p:ext uri="{BB962C8B-B14F-4D97-AF65-F5344CB8AC3E}">
        <p14:creationId xmlns:p14="http://schemas.microsoft.com/office/powerpoint/2010/main" val="1519294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86133261-F426-4E3C-B2AF-F6E5B7E61F25}" type="slidenum">
              <a:rPr lang="en-GB" smtClean="0"/>
              <a:pPr>
                <a:defRPr/>
              </a:pPr>
              <a:t>25</a:t>
            </a:fld>
            <a:endParaRPr lang="en-GB" dirty="0"/>
          </a:p>
        </p:txBody>
      </p:sp>
      <p:graphicFrame>
        <p:nvGraphicFramePr>
          <p:cNvPr id="8" name="Tabella 7"/>
          <p:cNvGraphicFramePr>
            <a:graphicFrameLocks noGrp="1"/>
          </p:cNvGraphicFramePr>
          <p:nvPr>
            <p:extLst>
              <p:ext uri="{D42A27DB-BD31-4B8C-83A1-F6EECF244321}">
                <p14:modId xmlns:p14="http://schemas.microsoft.com/office/powerpoint/2010/main" val="2708967912"/>
              </p:ext>
            </p:extLst>
          </p:nvPr>
        </p:nvGraphicFramePr>
        <p:xfrm>
          <a:off x="457200" y="2783018"/>
          <a:ext cx="8507287" cy="3955583"/>
        </p:xfrm>
        <a:graphic>
          <a:graphicData uri="http://schemas.openxmlformats.org/drawingml/2006/table">
            <a:tbl>
              <a:tblPr/>
              <a:tblGrid>
                <a:gridCol w="308444">
                  <a:extLst>
                    <a:ext uri="{9D8B030D-6E8A-4147-A177-3AD203B41FA5}">
                      <a16:colId xmlns="" xmlns:a16="http://schemas.microsoft.com/office/drawing/2014/main" val="20000"/>
                    </a:ext>
                  </a:extLst>
                </a:gridCol>
                <a:gridCol w="2089064">
                  <a:extLst>
                    <a:ext uri="{9D8B030D-6E8A-4147-A177-3AD203B41FA5}">
                      <a16:colId xmlns="" xmlns:a16="http://schemas.microsoft.com/office/drawing/2014/main" val="20001"/>
                    </a:ext>
                  </a:extLst>
                </a:gridCol>
                <a:gridCol w="2345949">
                  <a:extLst>
                    <a:ext uri="{9D8B030D-6E8A-4147-A177-3AD203B41FA5}">
                      <a16:colId xmlns="" xmlns:a16="http://schemas.microsoft.com/office/drawing/2014/main" val="20002"/>
                    </a:ext>
                  </a:extLst>
                </a:gridCol>
                <a:gridCol w="2397508">
                  <a:extLst>
                    <a:ext uri="{9D8B030D-6E8A-4147-A177-3AD203B41FA5}">
                      <a16:colId xmlns="" xmlns:a16="http://schemas.microsoft.com/office/drawing/2014/main" val="20003"/>
                    </a:ext>
                  </a:extLst>
                </a:gridCol>
                <a:gridCol w="683161">
                  <a:extLst>
                    <a:ext uri="{9D8B030D-6E8A-4147-A177-3AD203B41FA5}">
                      <a16:colId xmlns="" xmlns:a16="http://schemas.microsoft.com/office/drawing/2014/main" val="20004"/>
                    </a:ext>
                  </a:extLst>
                </a:gridCol>
                <a:gridCol w="683161">
                  <a:extLst>
                    <a:ext uri="{9D8B030D-6E8A-4147-A177-3AD203B41FA5}">
                      <a16:colId xmlns="" xmlns:a16="http://schemas.microsoft.com/office/drawing/2014/main" val="20005"/>
                    </a:ext>
                  </a:extLst>
                </a:gridCol>
              </a:tblGrid>
              <a:tr h="177061">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extLst>
                  <a:ext uri="{0D108BD9-81ED-4DB2-BD59-A6C34878D82A}">
                    <a16:rowId xmlns="" xmlns:a16="http://schemas.microsoft.com/office/drawing/2014/main" val="10000"/>
                  </a:ext>
                </a:extLst>
              </a:tr>
              <a:tr h="491282">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gridSpan="5">
                  <a:txBody>
                    <a:bodyPr/>
                    <a:lstStyle/>
                    <a:p>
                      <a:pPr algn="ctr" fontAlgn="b"/>
                      <a:r>
                        <a:rPr lang="en-US" sz="2000" b="1" i="0" u="none" strike="noStrike" noProof="0" dirty="0" smtClean="0">
                          <a:solidFill>
                            <a:srgbClr val="000000"/>
                          </a:solidFill>
                          <a:effectLst/>
                          <a:latin typeface="Calibri"/>
                        </a:rPr>
                        <a:t>LATVIA: Summary of wild boar data (June-December, 2014)</a:t>
                      </a:r>
                    </a:p>
                    <a:p>
                      <a:pPr algn="ctr" fontAlgn="b"/>
                      <a:r>
                        <a:rPr lang="en-US" sz="2000" b="1" i="0" u="none" strike="noStrike" noProof="0" dirty="0" smtClean="0">
                          <a:solidFill>
                            <a:srgbClr val="000000"/>
                          </a:solidFill>
                          <a:effectLst/>
                          <a:latin typeface="Calibri"/>
                        </a:rPr>
                        <a:t> within the infected areas (Part II and Part III)</a:t>
                      </a:r>
                      <a:endParaRPr lang="en-US" sz="2000" b="1" i="0" u="none" strike="noStrike" noProof="0" dirty="0">
                        <a:solidFill>
                          <a:srgbClr val="000000"/>
                        </a:solidFill>
                        <a:effectLst/>
                        <a:latin typeface="Calibri"/>
                      </a:endParaRPr>
                    </a:p>
                  </a:txBody>
                  <a:tcPr marL="12469" marR="12469" marT="12469"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10001"/>
                  </a:ext>
                </a:extLst>
              </a:tr>
              <a:tr h="469780">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2000" b="0" i="0" u="none" strike="noStrike" noProof="0" dirty="0">
                        <a:solidFill>
                          <a:srgbClr val="000000"/>
                        </a:solidFill>
                        <a:effectLst/>
                        <a:latin typeface="Calibri"/>
                      </a:endParaRPr>
                    </a:p>
                  </a:txBody>
                  <a:tcPr marL="12469" marR="12469" marT="12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noProof="0" dirty="0">
                        <a:solidFill>
                          <a:srgbClr val="000000"/>
                        </a:solidFill>
                        <a:effectLst/>
                        <a:latin typeface="Calibri"/>
                      </a:endParaRPr>
                    </a:p>
                  </a:txBody>
                  <a:tcPr marL="12469" marR="12469" marT="12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noProof="0" dirty="0">
                        <a:solidFill>
                          <a:srgbClr val="000000"/>
                        </a:solidFill>
                        <a:effectLst/>
                        <a:latin typeface="Calibri"/>
                      </a:endParaRPr>
                    </a:p>
                  </a:txBody>
                  <a:tcPr marL="12469" marR="12469" marT="12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extLst>
                  <a:ext uri="{0D108BD9-81ED-4DB2-BD59-A6C34878D82A}">
                    <a16:rowId xmlns="" xmlns:a16="http://schemas.microsoft.com/office/drawing/2014/main" val="10002"/>
                  </a:ext>
                </a:extLst>
              </a:tr>
              <a:tr h="224444">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0" i="0" u="none" strike="noStrike" noProof="0" dirty="0" smtClean="0">
                          <a:solidFill>
                            <a:srgbClr val="000000"/>
                          </a:solidFill>
                          <a:effectLst/>
                          <a:latin typeface="Calibri"/>
                        </a:rPr>
                        <a:t> </a:t>
                      </a:r>
                      <a:endParaRPr lang="en-US" sz="2000" b="0" i="0" u="none" strike="noStrike" noProof="0" dirty="0">
                        <a:solidFill>
                          <a:srgbClr val="000000"/>
                        </a:solidFill>
                        <a:effectLst/>
                        <a:latin typeface="Calibri"/>
                      </a:endParaRPr>
                    </a:p>
                  </a:txBody>
                  <a:tcPr marL="12469" marR="12469" marT="12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noProof="0" dirty="0" smtClean="0">
                          <a:solidFill>
                            <a:srgbClr val="000000"/>
                          </a:solidFill>
                          <a:effectLst/>
                          <a:latin typeface="Calibri"/>
                        </a:rPr>
                        <a:t>Number of tested animals</a:t>
                      </a:r>
                      <a:endParaRPr lang="en-US" sz="2000" b="0" i="0" u="none" strike="noStrike" noProof="0" dirty="0">
                        <a:solidFill>
                          <a:srgbClr val="000000"/>
                        </a:solidFill>
                        <a:effectLst/>
                        <a:latin typeface="Calibri"/>
                      </a:endParaRPr>
                    </a:p>
                  </a:txBody>
                  <a:tcPr marL="12469" marR="12469" marT="12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noProof="0" dirty="0" smtClean="0">
                          <a:solidFill>
                            <a:srgbClr val="000000"/>
                          </a:solidFill>
                          <a:effectLst/>
                          <a:latin typeface="Calibri"/>
                        </a:rPr>
                        <a:t>Number of positive results</a:t>
                      </a:r>
                      <a:endParaRPr lang="en-US" sz="2000" b="0" i="0" u="none" strike="noStrike" noProof="0" dirty="0">
                        <a:solidFill>
                          <a:srgbClr val="000000"/>
                        </a:solidFill>
                        <a:effectLst/>
                        <a:latin typeface="Calibri"/>
                      </a:endParaRPr>
                    </a:p>
                  </a:txBody>
                  <a:tcPr marL="12469" marR="12469" marT="12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noProof="0" dirty="0">
                        <a:solidFill>
                          <a:srgbClr val="000000"/>
                        </a:solidFill>
                        <a:effectLst/>
                        <a:latin typeface="Calibri"/>
                      </a:endParaRPr>
                    </a:p>
                  </a:txBody>
                  <a:tcPr marL="12469" marR="12469" marT="12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extLst>
                  <a:ext uri="{0D108BD9-81ED-4DB2-BD59-A6C34878D82A}">
                    <a16:rowId xmlns="" xmlns:a16="http://schemas.microsoft.com/office/drawing/2014/main" val="10003"/>
                  </a:ext>
                </a:extLst>
              </a:tr>
              <a:tr h="346017">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0" i="0" u="none" strike="noStrike" noProof="0" dirty="0" smtClean="0">
                          <a:solidFill>
                            <a:srgbClr val="000000"/>
                          </a:solidFill>
                          <a:effectLst/>
                          <a:latin typeface="Calibri"/>
                        </a:rPr>
                        <a:t> WB found dead</a:t>
                      </a:r>
                      <a:endParaRPr lang="en-US" sz="2000" b="0" i="0" u="none" strike="noStrike" noProof="0" dirty="0">
                        <a:solidFill>
                          <a:srgbClr val="000000"/>
                        </a:solidFill>
                        <a:effectLst/>
                        <a:latin typeface="Calibri"/>
                      </a:endParaRPr>
                    </a:p>
                  </a:txBody>
                  <a:tcPr marL="12469" marR="12469" marT="12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noProof="0" dirty="0" smtClean="0">
                          <a:solidFill>
                            <a:srgbClr val="000000"/>
                          </a:solidFill>
                          <a:effectLst/>
                          <a:latin typeface="Calibri"/>
                        </a:rPr>
                        <a:t>227</a:t>
                      </a:r>
                      <a:endParaRPr lang="en-US" sz="2000" b="0" i="0" u="none" strike="noStrike" noProof="0" dirty="0">
                        <a:solidFill>
                          <a:srgbClr val="000000"/>
                        </a:solidFill>
                        <a:effectLst/>
                        <a:latin typeface="Calibri"/>
                      </a:endParaRPr>
                    </a:p>
                  </a:txBody>
                  <a:tcPr marL="12469" marR="12469" marT="12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noProof="0" dirty="0" smtClean="0">
                          <a:solidFill>
                            <a:srgbClr val="000000"/>
                          </a:solidFill>
                          <a:effectLst/>
                          <a:latin typeface="Calibri"/>
                        </a:rPr>
                        <a:t>178</a:t>
                      </a:r>
                      <a:endParaRPr lang="en-US" sz="2000" b="0" i="0" u="none" strike="noStrike" noProof="0" dirty="0">
                        <a:solidFill>
                          <a:srgbClr val="000000"/>
                        </a:solidFill>
                        <a:effectLst/>
                        <a:latin typeface="Calibri"/>
                      </a:endParaRPr>
                    </a:p>
                  </a:txBody>
                  <a:tcPr marL="12469" marR="12469" marT="12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000" b="0" i="0" u="none" strike="noStrike" noProof="0" dirty="0">
                        <a:solidFill>
                          <a:srgbClr val="000000"/>
                        </a:solidFill>
                        <a:effectLst/>
                        <a:latin typeface="Calibri"/>
                      </a:endParaRPr>
                    </a:p>
                  </a:txBody>
                  <a:tcPr marL="12469" marR="12469" marT="12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extLst>
                  <a:ext uri="{0D108BD9-81ED-4DB2-BD59-A6C34878D82A}">
                    <a16:rowId xmlns="" xmlns:a16="http://schemas.microsoft.com/office/drawing/2014/main" val="10004"/>
                  </a:ext>
                </a:extLst>
              </a:tr>
              <a:tr h="476943">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0" i="0" u="none" strike="noStrike" noProof="0" dirty="0" smtClean="0">
                          <a:solidFill>
                            <a:srgbClr val="000000"/>
                          </a:solidFill>
                          <a:effectLst/>
                          <a:latin typeface="Calibri"/>
                        </a:rPr>
                        <a:t>WB hunted </a:t>
                      </a:r>
                      <a:endParaRPr lang="en-US" sz="2000" b="0" i="0" u="none" strike="noStrike" noProof="0" dirty="0">
                        <a:solidFill>
                          <a:srgbClr val="000000"/>
                        </a:solidFill>
                        <a:effectLst/>
                        <a:latin typeface="Calibri"/>
                      </a:endParaRPr>
                    </a:p>
                  </a:txBody>
                  <a:tcPr marL="12469" marR="12469" marT="12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noProof="0" dirty="0" smtClean="0">
                          <a:solidFill>
                            <a:srgbClr val="000000"/>
                          </a:solidFill>
                          <a:effectLst/>
                          <a:latin typeface="Calibri"/>
                        </a:rPr>
                        <a:t>2733</a:t>
                      </a:r>
                      <a:endParaRPr lang="en-US" sz="2000" b="0" i="0" u="none" strike="noStrike" noProof="0" dirty="0">
                        <a:solidFill>
                          <a:srgbClr val="000000"/>
                        </a:solidFill>
                        <a:effectLst/>
                        <a:latin typeface="Calibri"/>
                      </a:endParaRPr>
                    </a:p>
                  </a:txBody>
                  <a:tcPr marL="12469" marR="12469" marT="12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noProof="0" dirty="0" smtClean="0">
                          <a:solidFill>
                            <a:srgbClr val="000000"/>
                          </a:solidFill>
                          <a:effectLst/>
                          <a:latin typeface="Calibri"/>
                        </a:rPr>
                        <a:t>39</a:t>
                      </a:r>
                      <a:endParaRPr lang="en-US" sz="2000" b="0" i="0" u="none" strike="noStrike" noProof="0" dirty="0">
                        <a:solidFill>
                          <a:srgbClr val="000000"/>
                        </a:solidFill>
                        <a:effectLst/>
                        <a:latin typeface="Calibri"/>
                      </a:endParaRPr>
                    </a:p>
                  </a:txBody>
                  <a:tcPr marL="12469" marR="12469" marT="12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000" b="0" i="0" u="none" strike="noStrike" noProof="0" dirty="0">
                        <a:solidFill>
                          <a:srgbClr val="000000"/>
                        </a:solidFill>
                        <a:effectLst/>
                        <a:latin typeface="Calibri"/>
                      </a:endParaRPr>
                    </a:p>
                  </a:txBody>
                  <a:tcPr marL="12469" marR="12469" marT="12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extLst>
                  <a:ext uri="{0D108BD9-81ED-4DB2-BD59-A6C34878D82A}">
                    <a16:rowId xmlns="" xmlns:a16="http://schemas.microsoft.com/office/drawing/2014/main" val="10005"/>
                  </a:ext>
                </a:extLst>
              </a:tr>
              <a:tr h="177061">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2000" b="0" i="0" u="none" strike="noStrike" noProof="0" dirty="0">
                        <a:solidFill>
                          <a:srgbClr val="000000"/>
                        </a:solidFill>
                        <a:effectLst/>
                        <a:latin typeface="Calibri"/>
                      </a:endParaRPr>
                    </a:p>
                  </a:txBody>
                  <a:tcPr marL="12469" marR="12469" marT="12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2000" b="0" i="0" u="none" strike="noStrike" noProof="0" dirty="0">
                        <a:solidFill>
                          <a:srgbClr val="000000"/>
                        </a:solidFill>
                        <a:effectLst/>
                        <a:latin typeface="Calibri"/>
                      </a:endParaRPr>
                    </a:p>
                  </a:txBody>
                  <a:tcPr marL="12469" marR="12469" marT="12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2000" b="0" i="0" u="none" strike="noStrike" noProof="0" dirty="0">
                        <a:solidFill>
                          <a:srgbClr val="000000"/>
                        </a:solidFill>
                        <a:effectLst/>
                        <a:latin typeface="Calibri"/>
                      </a:endParaRPr>
                    </a:p>
                  </a:txBody>
                  <a:tcPr marL="12469" marR="12469" marT="12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extLst>
                  <a:ext uri="{0D108BD9-81ED-4DB2-BD59-A6C34878D82A}">
                    <a16:rowId xmlns="" xmlns:a16="http://schemas.microsoft.com/office/drawing/2014/main" val="10006"/>
                  </a:ext>
                </a:extLst>
              </a:tr>
              <a:tr h="177061">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20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20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20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20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extLst>
                  <a:ext uri="{0D108BD9-81ED-4DB2-BD59-A6C34878D82A}">
                    <a16:rowId xmlns="" xmlns:a16="http://schemas.microsoft.com/office/drawing/2014/main" val="10007"/>
                  </a:ext>
                </a:extLst>
              </a:tr>
              <a:tr h="286789">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20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20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20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20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1800" b="0" i="0" u="none" strike="noStrike" noProof="0" dirty="0">
                        <a:solidFill>
                          <a:srgbClr val="000000"/>
                        </a:solidFill>
                        <a:effectLst/>
                        <a:latin typeface="Calibri"/>
                      </a:endParaRPr>
                    </a:p>
                  </a:txBody>
                  <a:tcPr marL="12469" marR="12469" marT="12469" marB="0" anchor="b">
                    <a:lnL>
                      <a:noFill/>
                    </a:lnL>
                    <a:lnR>
                      <a:noFill/>
                    </a:lnR>
                    <a:lnT>
                      <a:noFill/>
                    </a:lnT>
                    <a:lnB>
                      <a:noFill/>
                    </a:lnB>
                  </a:tcPr>
                </a:tc>
                <a:extLst>
                  <a:ext uri="{0D108BD9-81ED-4DB2-BD59-A6C34878D82A}">
                    <a16:rowId xmlns="" xmlns:a16="http://schemas.microsoft.com/office/drawing/2014/main" val="10008"/>
                  </a:ext>
                </a:extLst>
              </a:tr>
              <a:tr h="286789">
                <a:tc>
                  <a:txBody>
                    <a:bodyPr/>
                    <a:lstStyle/>
                    <a:p>
                      <a:pPr algn="l" fontAlgn="b"/>
                      <a:endParaRPr lang="en-US" sz="11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18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18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18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1800" b="0" i="0" u="none" strike="noStrike" noProof="0" dirty="0">
                        <a:solidFill>
                          <a:srgbClr val="000000"/>
                        </a:solidFill>
                        <a:effectLst/>
                        <a:latin typeface="Calibri"/>
                      </a:endParaRPr>
                    </a:p>
                  </a:txBody>
                  <a:tcPr marL="12469" marR="12469" marT="12469" marB="0" anchor="b">
                    <a:lnL>
                      <a:noFill/>
                    </a:lnL>
                    <a:lnR>
                      <a:noFill/>
                    </a:lnR>
                    <a:lnT>
                      <a:noFill/>
                    </a:lnT>
                    <a:lnB>
                      <a:noFill/>
                    </a:lnB>
                  </a:tcPr>
                </a:tc>
                <a:tc>
                  <a:txBody>
                    <a:bodyPr/>
                    <a:lstStyle/>
                    <a:p>
                      <a:pPr algn="l" fontAlgn="b"/>
                      <a:endParaRPr lang="en-US" sz="1800" b="0" i="0" u="none" strike="noStrike" noProof="0" dirty="0">
                        <a:solidFill>
                          <a:srgbClr val="000000"/>
                        </a:solidFill>
                        <a:effectLst/>
                        <a:latin typeface="Calibri"/>
                      </a:endParaRPr>
                    </a:p>
                  </a:txBody>
                  <a:tcPr marL="12469" marR="12469" marT="12469" marB="0" anchor="b">
                    <a:lnL>
                      <a:noFill/>
                    </a:lnL>
                    <a:lnR>
                      <a:noFill/>
                    </a:lnR>
                    <a:lnT>
                      <a:noFill/>
                    </a:lnT>
                    <a:lnB>
                      <a:noFill/>
                    </a:lnB>
                  </a:tcPr>
                </a:tc>
                <a:extLst>
                  <a:ext uri="{0D108BD9-81ED-4DB2-BD59-A6C34878D82A}">
                    <a16:rowId xmlns="" xmlns:a16="http://schemas.microsoft.com/office/drawing/2014/main" val="10009"/>
                  </a:ext>
                </a:extLst>
              </a:tr>
            </a:tbl>
          </a:graphicData>
        </a:graphic>
      </p:graphicFrame>
      <p:sp>
        <p:nvSpPr>
          <p:cNvPr id="3" name="CasellaDiTesto 2"/>
          <p:cNvSpPr txBox="1"/>
          <p:nvPr/>
        </p:nvSpPr>
        <p:spPr>
          <a:xfrm>
            <a:off x="912685" y="1628800"/>
            <a:ext cx="6886180" cy="830997"/>
          </a:xfrm>
          <a:prstGeom prst="rect">
            <a:avLst/>
          </a:prstGeom>
          <a:noFill/>
        </p:spPr>
        <p:txBody>
          <a:bodyPr wrap="none" rtlCol="0">
            <a:spAutoFit/>
          </a:bodyPr>
          <a:lstStyle/>
          <a:p>
            <a:pPr algn="ctr"/>
            <a:r>
              <a:rPr lang="en-US" sz="2400" b="0" dirty="0" smtClean="0">
                <a:solidFill>
                  <a:srgbClr val="0F5494"/>
                </a:solidFill>
              </a:rPr>
              <a:t>Early detection of ASF in wild boars </a:t>
            </a:r>
          </a:p>
          <a:p>
            <a:pPr algn="ctr"/>
            <a:r>
              <a:rPr lang="en-US" sz="2400" b="0" dirty="0" smtClean="0">
                <a:solidFill>
                  <a:srgbClr val="0F5494"/>
                </a:solidFill>
              </a:rPr>
              <a:t>Passive surveillance vs. active surveillance </a:t>
            </a:r>
            <a:endParaRPr lang="en-US" sz="2400" b="0" dirty="0">
              <a:solidFill>
                <a:srgbClr val="0F5494"/>
              </a:solidFill>
            </a:endParaRPr>
          </a:p>
        </p:txBody>
      </p:sp>
    </p:spTree>
    <p:extLst>
      <p:ext uri="{BB962C8B-B14F-4D97-AF65-F5344CB8AC3E}">
        <p14:creationId xmlns:p14="http://schemas.microsoft.com/office/powerpoint/2010/main" val="2566974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484784"/>
            <a:ext cx="8784976" cy="5184576"/>
          </a:xfrm>
        </p:spPr>
        <p:txBody>
          <a:bodyPr/>
          <a:lstStyle/>
          <a:p>
            <a:r>
              <a:rPr lang="en-US" sz="2800" dirty="0" smtClean="0"/>
              <a:t>Efficiency of passive vs active surveillance </a:t>
            </a:r>
            <a:br>
              <a:rPr lang="en-US" sz="2800" dirty="0" smtClean="0"/>
            </a:br>
            <a:r>
              <a:rPr lang="en-US" sz="2000" dirty="0" smtClean="0"/>
              <a:t/>
            </a:r>
            <a:br>
              <a:rPr lang="en-US" sz="2000" dirty="0" smtClean="0"/>
            </a:br>
            <a:r>
              <a:rPr lang="en-US" sz="2000" b="0" dirty="0" smtClean="0">
                <a:solidFill>
                  <a:srgbClr val="0000FF"/>
                </a:solidFill>
              </a:rPr>
              <a:t>Virus detection in dead animals: 178/227 = 0,78</a:t>
            </a:r>
            <a:br>
              <a:rPr lang="en-US" sz="2000" b="0" dirty="0" smtClean="0">
                <a:solidFill>
                  <a:srgbClr val="0000FF"/>
                </a:solidFill>
              </a:rPr>
            </a:br>
            <a:r>
              <a:rPr lang="en-US" sz="2000" b="0" dirty="0" smtClean="0">
                <a:solidFill>
                  <a:schemeClr val="tx1"/>
                </a:solidFill>
              </a:rPr>
              <a:t>Virus detection in shot animals: 39/2733 = 0,014</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rgbClr val="0000FF"/>
                </a:solidFill>
              </a:rPr>
              <a:t>detection in dead</a:t>
            </a:r>
            <a:r>
              <a:rPr lang="en-US" sz="2000" b="0" dirty="0" smtClean="0"/>
              <a:t>/</a:t>
            </a:r>
            <a:r>
              <a:rPr lang="en-US" sz="2000" b="0" dirty="0" smtClean="0">
                <a:solidFill>
                  <a:schemeClr val="tx1"/>
                </a:solidFill>
              </a:rPr>
              <a:t>detection in shot</a:t>
            </a:r>
            <a:br>
              <a:rPr lang="en-US" sz="2000" b="0" dirty="0" smtClean="0">
                <a:solidFill>
                  <a:schemeClr val="tx1"/>
                </a:solidFill>
              </a:rPr>
            </a:br>
            <a:r>
              <a:rPr lang="en-US" sz="2000" b="0" dirty="0" smtClean="0">
                <a:solidFill>
                  <a:srgbClr val="FF0000"/>
                </a:solidFill>
              </a:rPr>
              <a:t>0,78/0,014 = 55,7 </a:t>
            </a:r>
            <a:br>
              <a:rPr lang="en-US" sz="2000" b="0" dirty="0" smtClean="0">
                <a:solidFill>
                  <a:srgbClr val="FF0000"/>
                </a:solidFill>
              </a:rPr>
            </a:br>
            <a:r>
              <a:rPr lang="en-US" sz="2000" b="0" dirty="0" smtClean="0">
                <a:solidFill>
                  <a:srgbClr val="FF0000"/>
                </a:solidFill>
              </a:rPr>
              <a:t/>
            </a:r>
            <a:br>
              <a:rPr lang="en-US" sz="2000" b="0" dirty="0" smtClean="0">
                <a:solidFill>
                  <a:srgbClr val="FF0000"/>
                </a:solidFill>
              </a:rPr>
            </a:br>
            <a:r>
              <a:rPr lang="en-US" sz="2000" b="0" dirty="0" smtClean="0">
                <a:solidFill>
                  <a:srgbClr val="FF0000"/>
                </a:solidFill>
              </a:rPr>
              <a:t>The probability to detected a virus in dead animals is 55 times higher than in shot animals</a:t>
            </a:r>
            <a:br>
              <a:rPr lang="en-US" sz="2000" b="0" dirty="0" smtClean="0">
                <a:solidFill>
                  <a:srgbClr val="FF0000"/>
                </a:solidFill>
              </a:rPr>
            </a:br>
            <a:r>
              <a:rPr lang="en-US" sz="2000" b="0" dirty="0" smtClean="0">
                <a:solidFill>
                  <a:srgbClr val="FF0000"/>
                </a:solidFill>
              </a:rPr>
              <a:t/>
            </a:r>
            <a:br>
              <a:rPr lang="en-US" sz="2000" b="0" dirty="0" smtClean="0">
                <a:solidFill>
                  <a:srgbClr val="FF0000"/>
                </a:solidFill>
              </a:rPr>
            </a:br>
            <a:r>
              <a:rPr lang="en-US" sz="2000" b="0" dirty="0" smtClean="0"/>
              <a:t>(55/(55+1)*100 = 98%</a:t>
            </a:r>
            <a:br>
              <a:rPr lang="en-US" sz="2000" b="0" dirty="0" smtClean="0"/>
            </a:br>
            <a:r>
              <a:rPr lang="en-US" sz="2000" b="0" dirty="0" smtClean="0"/>
              <a:t/>
            </a:r>
            <a:br>
              <a:rPr lang="en-US" sz="2000" b="0" dirty="0" smtClean="0"/>
            </a:br>
            <a:r>
              <a:rPr lang="en-US" sz="2000" u="sng" dirty="0" smtClean="0">
                <a:solidFill>
                  <a:srgbClr val="FF0000"/>
                </a:solidFill>
              </a:rPr>
              <a:t>98 out of 100 are likely to be detected in </a:t>
            </a:r>
            <a:r>
              <a:rPr lang="en-US" sz="2000" i="1" u="sng" dirty="0" smtClean="0">
                <a:solidFill>
                  <a:srgbClr val="FF0000"/>
                </a:solidFill>
              </a:rPr>
              <a:t>dead</a:t>
            </a:r>
            <a:r>
              <a:rPr lang="en-US" sz="2000" u="sng" dirty="0" smtClean="0">
                <a:solidFill>
                  <a:srgbClr val="FF0000"/>
                </a:solidFill>
              </a:rPr>
              <a:t> wild boars </a:t>
            </a:r>
            <a:br>
              <a:rPr lang="en-US" sz="2000" u="sng" dirty="0" smtClean="0">
                <a:solidFill>
                  <a:srgbClr val="FF0000"/>
                </a:solidFill>
              </a:rPr>
            </a:br>
            <a:endParaRPr lang="en-US" sz="2000" u="sng" dirty="0">
              <a:solidFill>
                <a:srgbClr val="FF0000"/>
              </a:solidFill>
            </a:endParaRPr>
          </a:p>
        </p:txBody>
      </p:sp>
      <p:sp>
        <p:nvSpPr>
          <p:cNvPr id="4" name="Segnaposto numero diapositiva 3"/>
          <p:cNvSpPr>
            <a:spLocks noGrp="1"/>
          </p:cNvSpPr>
          <p:nvPr>
            <p:ph type="sldNum" sz="quarter" idx="12"/>
          </p:nvPr>
        </p:nvSpPr>
        <p:spPr/>
        <p:txBody>
          <a:bodyPr/>
          <a:lstStyle/>
          <a:p>
            <a:pPr>
              <a:defRPr/>
            </a:pPr>
            <a:fld id="{86133261-F426-4E3C-B2AF-F6E5B7E61F25}" type="slidenum">
              <a:rPr lang="en-GB" smtClean="0"/>
              <a:pPr>
                <a:defRPr/>
              </a:pPr>
              <a:t>26</a:t>
            </a:fld>
            <a:endParaRPr lang="en-GB" dirty="0"/>
          </a:p>
        </p:txBody>
      </p:sp>
    </p:spTree>
    <p:extLst>
      <p:ext uri="{BB962C8B-B14F-4D97-AF65-F5344CB8AC3E}">
        <p14:creationId xmlns:p14="http://schemas.microsoft.com/office/powerpoint/2010/main" val="170080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ASF </a:t>
            </a:r>
            <a:r>
              <a:rPr lang="it-IT" dirty="0" err="1"/>
              <a:t>prevalence</a:t>
            </a:r>
            <a:r>
              <a:rPr lang="it-IT" dirty="0"/>
              <a:t> </a:t>
            </a:r>
            <a:r>
              <a:rPr lang="it-IT" dirty="0" err="1"/>
              <a:t>estimation</a:t>
            </a:r>
            <a:r>
              <a:rPr lang="it-IT" dirty="0"/>
              <a:t> </a:t>
            </a:r>
            <a:br>
              <a:rPr lang="it-IT" dirty="0"/>
            </a:br>
            <a:r>
              <a:rPr lang="it-IT" dirty="0"/>
              <a:t/>
            </a:r>
            <a:br>
              <a:rPr lang="it-IT" dirty="0"/>
            </a:br>
            <a:r>
              <a:rPr lang="it-IT" sz="2400" b="0" dirty="0" err="1"/>
              <a:t>Found</a:t>
            </a:r>
            <a:r>
              <a:rPr lang="it-IT" sz="2400" b="0" dirty="0"/>
              <a:t> dead </a:t>
            </a:r>
            <a:r>
              <a:rPr lang="it-IT" sz="2400" b="0" dirty="0" err="1"/>
              <a:t>animals</a:t>
            </a:r>
            <a:r>
              <a:rPr lang="it-IT" sz="2400" b="0" dirty="0"/>
              <a:t> = 78%</a:t>
            </a:r>
            <a:br>
              <a:rPr lang="it-IT" sz="2400" b="0" dirty="0"/>
            </a:br>
            <a:r>
              <a:rPr lang="it-IT" sz="2400" b="0" dirty="0" err="1"/>
              <a:t>Shot</a:t>
            </a:r>
            <a:r>
              <a:rPr lang="it-IT" sz="2400" b="0" dirty="0"/>
              <a:t> </a:t>
            </a:r>
            <a:r>
              <a:rPr lang="it-IT" sz="2400" b="0" dirty="0" err="1"/>
              <a:t>animals</a:t>
            </a:r>
            <a:r>
              <a:rPr lang="it-IT" sz="2400" b="0" dirty="0"/>
              <a:t> = 1,4%</a:t>
            </a:r>
          </a:p>
        </p:txBody>
      </p:sp>
      <p:sp>
        <p:nvSpPr>
          <p:cNvPr id="3" name="Segnaposto testo 2"/>
          <p:cNvSpPr>
            <a:spLocks noGrp="1"/>
          </p:cNvSpPr>
          <p:nvPr>
            <p:ph type="body" idx="1"/>
          </p:nvPr>
        </p:nvSpPr>
        <p:spPr/>
        <p:txBody>
          <a:bodyPr/>
          <a:lstStyle/>
          <a:p>
            <a:r>
              <a:rPr lang="en-GB" sz="1800" dirty="0"/>
              <a:t>Which is the true period prevalence?</a:t>
            </a:r>
          </a:p>
          <a:p>
            <a:endParaRPr lang="en-GB" sz="1800" dirty="0"/>
          </a:p>
          <a:p>
            <a:r>
              <a:rPr lang="en-GB" sz="1800" dirty="0"/>
              <a:t>Is prevalence revealed by active or passive surveillance?</a:t>
            </a:r>
          </a:p>
          <a:p>
            <a:r>
              <a:rPr lang="en-GB" sz="1800" dirty="0"/>
              <a:t>What can be compared among different countries? </a:t>
            </a:r>
          </a:p>
          <a:p>
            <a:r>
              <a:rPr lang="en-GB" sz="1800" dirty="0"/>
              <a:t> </a:t>
            </a:r>
          </a:p>
        </p:txBody>
      </p:sp>
      <p:sp>
        <p:nvSpPr>
          <p:cNvPr id="4" name="Segnaposto numero diapositiva 3"/>
          <p:cNvSpPr>
            <a:spLocks noGrp="1"/>
          </p:cNvSpPr>
          <p:nvPr>
            <p:ph type="sldNum" sz="quarter" idx="12"/>
          </p:nvPr>
        </p:nvSpPr>
        <p:spPr/>
        <p:txBody>
          <a:bodyPr/>
          <a:lstStyle/>
          <a:p>
            <a:pPr>
              <a:defRPr/>
            </a:pPr>
            <a:fld id="{86133261-F426-4E3C-B2AF-F6E5B7E61F25}" type="slidenum">
              <a:rPr lang="en-GB" smtClean="0"/>
              <a:pPr>
                <a:defRPr/>
              </a:pPr>
              <a:t>27</a:t>
            </a:fld>
            <a:endParaRPr lang="en-GB" dirty="0"/>
          </a:p>
        </p:txBody>
      </p:sp>
    </p:spTree>
    <p:extLst>
      <p:ext uri="{BB962C8B-B14F-4D97-AF65-F5344CB8AC3E}">
        <p14:creationId xmlns:p14="http://schemas.microsoft.com/office/powerpoint/2010/main" val="2340876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196752"/>
            <a:ext cx="7772400" cy="720080"/>
          </a:xfrm>
        </p:spPr>
        <p:txBody>
          <a:bodyPr/>
          <a:lstStyle/>
          <a:p>
            <a:r>
              <a:rPr lang="en-GB" b="0" dirty="0"/>
              <a:t>Take at home message</a:t>
            </a:r>
          </a:p>
        </p:txBody>
      </p:sp>
      <p:sp>
        <p:nvSpPr>
          <p:cNvPr id="3" name="Segnaposto testo 2"/>
          <p:cNvSpPr>
            <a:spLocks noGrp="1"/>
          </p:cNvSpPr>
          <p:nvPr>
            <p:ph type="body" idx="1"/>
          </p:nvPr>
        </p:nvSpPr>
        <p:spPr>
          <a:xfrm>
            <a:off x="395536" y="1844824"/>
            <a:ext cx="8496944" cy="4320480"/>
          </a:xfrm>
        </p:spPr>
        <p:txBody>
          <a:bodyPr/>
          <a:lstStyle/>
          <a:p>
            <a:r>
              <a:rPr lang="en-GB" sz="1800" i="1" dirty="0"/>
              <a:t>Surveillance is a strategy shaped by appropriate techniques</a:t>
            </a:r>
          </a:p>
          <a:p>
            <a:pPr algn="l"/>
            <a:endParaRPr lang="en-GB" sz="1200" b="1" dirty="0"/>
          </a:p>
          <a:p>
            <a:pPr algn="l"/>
            <a:r>
              <a:rPr lang="en-GB" sz="1700" b="1" dirty="0"/>
              <a:t>Passive surveillance:</a:t>
            </a:r>
          </a:p>
          <a:p>
            <a:pPr algn="l"/>
            <a:r>
              <a:rPr lang="en-GB" sz="1700" dirty="0"/>
              <a:t>Irreplaceable in the early detection of almost all infectious diseases and in particular for ASF in wild </a:t>
            </a:r>
            <a:r>
              <a:rPr lang="en-GB" sz="1700" dirty="0" smtClean="0"/>
              <a:t>boars</a:t>
            </a:r>
            <a:endParaRPr lang="en-GB" sz="1700" dirty="0"/>
          </a:p>
          <a:p>
            <a:pPr algn="l"/>
            <a:endParaRPr lang="en-GB" sz="1700" dirty="0"/>
          </a:p>
          <a:p>
            <a:pPr algn="l"/>
            <a:r>
              <a:rPr lang="en-GB" sz="1700" b="1" dirty="0"/>
              <a:t>Active surveillance:</a:t>
            </a:r>
            <a:r>
              <a:rPr lang="en-GB" sz="1700" dirty="0"/>
              <a:t> useless for early detection in free and at risk </a:t>
            </a:r>
            <a:r>
              <a:rPr lang="en-GB" sz="1700" dirty="0" smtClean="0"/>
              <a:t>areas   </a:t>
            </a:r>
            <a:endParaRPr lang="en-GB" sz="1700" dirty="0"/>
          </a:p>
          <a:p>
            <a:pPr algn="l"/>
            <a:endParaRPr lang="en-GB" sz="1700" b="1" dirty="0"/>
          </a:p>
          <a:p>
            <a:pPr algn="l"/>
            <a:r>
              <a:rPr lang="en-GB" sz="1700" b="1" dirty="0"/>
              <a:t>Active surveillance: </a:t>
            </a:r>
            <a:r>
              <a:rPr lang="en-GB" sz="1700" dirty="0"/>
              <a:t>in already infected </a:t>
            </a:r>
            <a:r>
              <a:rPr lang="en-GB" sz="1700" dirty="0" smtClean="0"/>
              <a:t>areas</a:t>
            </a:r>
            <a:r>
              <a:rPr lang="lv-LV" sz="1700" dirty="0" smtClean="0"/>
              <a:t>.</a:t>
            </a:r>
            <a:r>
              <a:rPr lang="en-GB" sz="1700" dirty="0" smtClean="0"/>
              <a:t> </a:t>
            </a:r>
            <a:endParaRPr lang="lv-LV" sz="1700" dirty="0" smtClean="0"/>
          </a:p>
          <a:p>
            <a:pPr algn="l"/>
            <a:endParaRPr lang="lv-LV" sz="1700" b="1" i="1" dirty="0" smtClean="0"/>
          </a:p>
          <a:p>
            <a:pPr algn="l"/>
            <a:r>
              <a:rPr lang="en-GB" sz="1700" i="1" dirty="0" smtClean="0"/>
              <a:t>Prevalence </a:t>
            </a:r>
            <a:r>
              <a:rPr lang="en-GB" sz="1700" i="1" dirty="0"/>
              <a:t>in hunted animals in infected areas is the sole epidemiological parameters that can be compared among different counties. </a:t>
            </a:r>
          </a:p>
          <a:p>
            <a:pPr algn="l"/>
            <a:r>
              <a:rPr lang="en-GB" sz="1700" dirty="0" smtClean="0"/>
              <a:t>  </a:t>
            </a:r>
            <a:endParaRPr lang="en-GB" sz="1700" dirty="0"/>
          </a:p>
          <a:p>
            <a:pPr algn="just"/>
            <a:endParaRPr lang="en-GB" dirty="0"/>
          </a:p>
          <a:p>
            <a:r>
              <a:rPr lang="en-GB" dirty="0"/>
              <a:t> </a:t>
            </a:r>
          </a:p>
        </p:txBody>
      </p:sp>
    </p:spTree>
    <p:extLst>
      <p:ext uri="{BB962C8B-B14F-4D97-AF65-F5344CB8AC3E}">
        <p14:creationId xmlns:p14="http://schemas.microsoft.com/office/powerpoint/2010/main" val="119433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2246" y="2708920"/>
            <a:ext cx="7772400" cy="3024336"/>
          </a:xfrm>
        </p:spPr>
        <p:txBody>
          <a:bodyPr/>
          <a:lstStyle/>
          <a:p>
            <a:pPr marL="0" indent="0" algn="l"/>
            <a:r>
              <a:rPr lang="en-GB" sz="2000" b="0" dirty="0"/>
              <a:t>Early detection and control of animal diseases</a:t>
            </a:r>
            <a:br>
              <a:rPr lang="en-GB" sz="2000" b="0" dirty="0"/>
            </a:br>
            <a:r>
              <a:rPr lang="en-GB" sz="2000" b="0" dirty="0">
                <a:solidFill>
                  <a:schemeClr val="tx1"/>
                </a:solidFill>
              </a:rPr>
              <a:t>Has the infection been introduced? </a:t>
            </a:r>
            <a:br>
              <a:rPr lang="en-GB" sz="2000" b="0" dirty="0">
                <a:solidFill>
                  <a:schemeClr val="tx1"/>
                </a:solidFill>
              </a:rPr>
            </a:br>
            <a:r>
              <a:rPr lang="en-GB" sz="2000" b="0" dirty="0">
                <a:solidFill>
                  <a:schemeClr val="tx1"/>
                </a:solidFill>
              </a:rPr>
              <a:t/>
            </a:r>
            <a:br>
              <a:rPr lang="en-GB" sz="2000" b="0" dirty="0">
                <a:solidFill>
                  <a:schemeClr val="tx1"/>
                </a:solidFill>
              </a:rPr>
            </a:br>
            <a:r>
              <a:rPr lang="en-GB" sz="2000" b="0" dirty="0"/>
              <a:t>Determine trends over time</a:t>
            </a:r>
            <a:br>
              <a:rPr lang="en-GB" sz="2000" b="0" dirty="0"/>
            </a:br>
            <a:r>
              <a:rPr lang="en-GB" sz="2000" b="0" dirty="0">
                <a:solidFill>
                  <a:srgbClr val="000000"/>
                </a:solidFill>
              </a:rPr>
              <a:t>Is the prevalence of the infection decreasing or increasing? </a:t>
            </a:r>
            <a:r>
              <a:rPr lang="en-GB" sz="2000" b="0" dirty="0"/>
              <a:t/>
            </a:r>
            <a:br>
              <a:rPr lang="en-GB" sz="2000" b="0" dirty="0"/>
            </a:br>
            <a:r>
              <a:rPr lang="en-GB" sz="2000" b="0" dirty="0"/>
              <a:t/>
            </a:r>
            <a:br>
              <a:rPr lang="en-GB" sz="2000" b="0" dirty="0"/>
            </a:br>
            <a:r>
              <a:rPr lang="en-GB" sz="2000" b="0" dirty="0"/>
              <a:t>Assess whether animal health goals and targets are being reached</a:t>
            </a:r>
            <a:br>
              <a:rPr lang="en-GB" sz="2000" b="0" dirty="0"/>
            </a:br>
            <a:r>
              <a:rPr lang="en-GB" sz="2000" b="0" dirty="0">
                <a:solidFill>
                  <a:srgbClr val="000000"/>
                </a:solidFill>
              </a:rPr>
              <a:t>Is the applied control/eradication strategy working? </a:t>
            </a:r>
            <a:endParaRPr lang="en-GB" sz="2000" dirty="0">
              <a:solidFill>
                <a:srgbClr val="000000"/>
              </a:solidFill>
            </a:endParaRPr>
          </a:p>
        </p:txBody>
      </p:sp>
      <p:sp>
        <p:nvSpPr>
          <p:cNvPr id="5" name="Titolo 1"/>
          <p:cNvSpPr txBox="1">
            <a:spLocks/>
          </p:cNvSpPr>
          <p:nvPr/>
        </p:nvSpPr>
        <p:spPr bwMode="auto">
          <a:xfrm>
            <a:off x="685850" y="1484784"/>
            <a:ext cx="7772400"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58775" indent="-358775" algn="ctr" rtl="0" eaLnBrk="0" fontAlgn="base" hangingPunct="0">
              <a:spcBef>
                <a:spcPct val="0"/>
              </a:spcBef>
              <a:spcAft>
                <a:spcPct val="0"/>
              </a:spcAft>
              <a:defRPr sz="3600" b="1" cap="none" baseline="0">
                <a:solidFill>
                  <a:srgbClr val="F47B22"/>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r>
              <a:rPr lang="en-GB" sz="3200" b="0" kern="0" dirty="0"/>
              <a:t>Aim of surveillance</a:t>
            </a:r>
            <a:br>
              <a:rPr lang="en-GB" sz="3200" b="0" kern="0" dirty="0"/>
            </a:br>
            <a:r>
              <a:rPr lang="en-GB" sz="3200" b="0" kern="0" dirty="0"/>
              <a:t/>
            </a:r>
            <a:br>
              <a:rPr lang="en-GB" sz="3200" b="0" kern="0" dirty="0"/>
            </a:br>
            <a:endParaRPr lang="en-GB" sz="2000" kern="0" dirty="0"/>
          </a:p>
        </p:txBody>
      </p:sp>
    </p:spTree>
    <p:extLst>
      <p:ext uri="{BB962C8B-B14F-4D97-AF65-F5344CB8AC3E}">
        <p14:creationId xmlns:p14="http://schemas.microsoft.com/office/powerpoint/2010/main" val="3420493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88024" y="3212654"/>
            <a:ext cx="4248472" cy="432370"/>
          </a:xfrm>
        </p:spPr>
        <p:txBody>
          <a:bodyPr/>
          <a:lstStyle/>
          <a:p>
            <a:r>
              <a:rPr lang="en-GB" dirty="0"/>
              <a:t>Opera </a:t>
            </a:r>
            <a:r>
              <a:rPr lang="en-GB" dirty="0" err="1"/>
              <a:t>S.u.r.l</a:t>
            </a:r>
            <a:r>
              <a:rPr lang="en-GB" dirty="0"/>
              <a:t>. </a:t>
            </a:r>
          </a:p>
        </p:txBody>
      </p:sp>
      <p:sp>
        <p:nvSpPr>
          <p:cNvPr id="6" name="Text Placeholder 5"/>
          <p:cNvSpPr>
            <a:spLocks noGrp="1"/>
          </p:cNvSpPr>
          <p:nvPr>
            <p:ph type="body" sz="quarter" idx="11"/>
          </p:nvPr>
        </p:nvSpPr>
        <p:spPr/>
        <p:txBody>
          <a:bodyPr/>
          <a:lstStyle/>
          <a:p>
            <a:pPr>
              <a:defRPr/>
            </a:pPr>
            <a:r>
              <a:rPr lang="it-IT" dirty="0"/>
              <a:t>Viale </a:t>
            </a:r>
            <a:r>
              <a:rPr lang="it-IT" dirty="0" err="1"/>
              <a:t>Parioli</a:t>
            </a:r>
            <a:r>
              <a:rPr lang="it-IT" dirty="0"/>
              <a:t> 96 - 00197 Roma - Italy</a:t>
            </a:r>
          </a:p>
          <a:p>
            <a:pPr>
              <a:defRPr/>
            </a:pPr>
            <a:r>
              <a:rPr lang="it-IT" dirty="0" err="1"/>
              <a:t>Tel</a:t>
            </a:r>
            <a:r>
              <a:rPr lang="it-IT" dirty="0"/>
              <a:t> +39 06 96042652 / +39 06 8080111</a:t>
            </a:r>
          </a:p>
          <a:p>
            <a:pPr>
              <a:defRPr/>
            </a:pPr>
            <a:r>
              <a:rPr lang="it-IT" dirty="0"/>
              <a:t>Fax +39 06 89280678  </a:t>
            </a:r>
          </a:p>
          <a:p>
            <a:pPr>
              <a:defRPr/>
            </a:pPr>
            <a:r>
              <a:rPr lang="it-IT" u="sng" dirty="0"/>
              <a:t>info@opera-italy.it</a:t>
            </a:r>
            <a:r>
              <a:rPr lang="it-IT" dirty="0"/>
              <a:t>;  </a:t>
            </a:r>
            <a:r>
              <a:rPr lang="it-IT" u="sng" dirty="0"/>
              <a:t>www.btsftraining.com</a:t>
            </a:r>
            <a:r>
              <a:rPr lang="it-IT" dirty="0"/>
              <a:t>;  </a:t>
            </a:r>
            <a:br>
              <a:rPr lang="it-IT" dirty="0"/>
            </a:br>
            <a:r>
              <a:rPr lang="it-IT" u="sng" dirty="0"/>
              <a:t>www.opera-italy.it</a:t>
            </a:r>
          </a:p>
          <a:p>
            <a:endParaRPr lang="en-GB" dirty="0"/>
          </a:p>
        </p:txBody>
      </p:sp>
      <p:sp>
        <p:nvSpPr>
          <p:cNvPr id="7" name="Text Placeholder 6"/>
          <p:cNvSpPr>
            <a:spLocks noGrp="1"/>
          </p:cNvSpPr>
          <p:nvPr>
            <p:ph type="body" sz="quarter" idx="12"/>
          </p:nvPr>
        </p:nvSpPr>
        <p:spPr/>
        <p:txBody>
          <a:bodyPr/>
          <a:lstStyle/>
          <a:p>
            <a:pPr algn="just"/>
            <a:r>
              <a:rPr lang="en-US" altLang="it-IT" dirty="0">
                <a:solidFill>
                  <a:schemeClr val="tx1"/>
                </a:solidFill>
              </a:rPr>
              <a:t>This presentation is delivered under contract with the Consumers, Health, Agriculture and Food Executive Agency (http://ec.europa.eu/chafea). The content of this presentation is the sole responsibility of Opera </a:t>
            </a:r>
            <a:r>
              <a:rPr lang="en-US" altLang="it-IT" dirty="0" err="1">
                <a:solidFill>
                  <a:schemeClr val="tx1"/>
                </a:solidFill>
              </a:rPr>
              <a:t>S.u.r.l</a:t>
            </a:r>
            <a:r>
              <a:rPr lang="en-US" altLang="it-IT" dirty="0">
                <a:solidFill>
                  <a:schemeClr val="tx1"/>
                </a:solidFill>
              </a:rPr>
              <a:t>., the </a:t>
            </a:r>
            <a:r>
              <a:rPr lang="it-IT" altLang="it-IT" dirty="0">
                <a:solidFill>
                  <a:schemeClr val="tx1"/>
                </a:solidFill>
              </a:rPr>
              <a:t>Istituto Zooprofilattico Sperimentale Lombardia e Emilia Romagna</a:t>
            </a:r>
            <a:r>
              <a:rPr lang="en-US" altLang="it-IT" dirty="0">
                <a:solidFill>
                  <a:schemeClr val="tx1"/>
                </a:solidFill>
              </a:rPr>
              <a:t> and the State Food and Veterinary Service of Latvia and it can in no way be taken to reflect the views of the Consumers, Health, Agriculture and Food Executive Agency or any other body of the European Union. The Consumers, Health, Agriculture and Food Executive Agency or any other body of the European Union will not be responsible under any circumstances for the contents of communication items prepared by the contractors.</a:t>
            </a:r>
          </a:p>
          <a:p>
            <a:pPr algn="just"/>
            <a:r>
              <a:rPr lang="en-US" altLang="it-IT" dirty="0">
                <a:solidFill>
                  <a:schemeClr val="tx1"/>
                </a:solidFill>
              </a:rPr>
              <a:t> </a:t>
            </a:r>
          </a:p>
          <a:p>
            <a:pPr algn="just"/>
            <a:endParaRPr lang="en-GB" dirty="0"/>
          </a:p>
        </p:txBody>
      </p:sp>
      <p:sp>
        <p:nvSpPr>
          <p:cNvPr id="8" name="Text Placeholder 7"/>
          <p:cNvSpPr>
            <a:spLocks noGrp="1"/>
          </p:cNvSpPr>
          <p:nvPr>
            <p:ph type="body" sz="quarter" idx="13"/>
          </p:nvPr>
        </p:nvSpPr>
        <p:spPr/>
        <p:txBody>
          <a:bodyPr/>
          <a:lstStyle/>
          <a:p>
            <a:pPr lvl="0"/>
            <a:r>
              <a:rPr lang="en-GB" dirty="0"/>
              <a:t>European Commission</a:t>
            </a:r>
            <a:br>
              <a:rPr lang="en-GB" dirty="0"/>
            </a:br>
            <a:r>
              <a:rPr lang="en-GB" dirty="0"/>
              <a:t>Consumers, Health, Agriculture and Food Executive Agency</a:t>
            </a:r>
            <a:br>
              <a:rPr lang="en-GB" dirty="0"/>
            </a:br>
            <a:r>
              <a:rPr lang="en-GB" dirty="0"/>
              <a:t>DRB A3/042</a:t>
            </a:r>
            <a:br>
              <a:rPr lang="en-GB" dirty="0"/>
            </a:br>
            <a:r>
              <a:rPr lang="en-GB" dirty="0"/>
              <a:t>L-2920 Luxembourg</a:t>
            </a:r>
            <a:endParaRPr lang="en-US" dirty="0"/>
          </a:p>
          <a:p>
            <a:endParaRPr lang="en-GB" dirty="0"/>
          </a:p>
        </p:txBody>
      </p:sp>
    </p:spTree>
    <p:extLst>
      <p:ext uri="{BB962C8B-B14F-4D97-AF65-F5344CB8AC3E}">
        <p14:creationId xmlns:p14="http://schemas.microsoft.com/office/powerpoint/2010/main" val="167148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528" y="2060848"/>
            <a:ext cx="8496944" cy="3960440"/>
          </a:xfrm>
        </p:spPr>
        <p:txBody>
          <a:bodyPr/>
          <a:lstStyle/>
          <a:p>
            <a:pPr marL="0" algn="l" eaLnBrk="1" hangingPunct="1">
              <a:defRPr/>
            </a:pPr>
            <a:r>
              <a:rPr lang="en-GB" sz="2000" b="0" dirty="0"/>
              <a:t>Disease </a:t>
            </a:r>
            <a:r>
              <a:rPr lang="en-GB" sz="2000" b="0" dirty="0">
                <a:solidFill>
                  <a:schemeClr val="tx2"/>
                </a:solidFill>
              </a:rPr>
              <a:t>surveillance</a:t>
            </a:r>
            <a:r>
              <a:rPr lang="en-GB" sz="2000" b="0" dirty="0"/>
              <a:t> in animal health is the on-going systematic collection, analysis and interpretation of data and the dissemination of information to those who need to know </a:t>
            </a:r>
            <a:r>
              <a:rPr lang="en-GB" sz="2000" b="0" i="1" u="sng" dirty="0">
                <a:solidFill>
                  <a:srgbClr val="FF0000"/>
                </a:solidFill>
              </a:rPr>
              <a:t>in order to take action</a:t>
            </a:r>
            <a:r>
              <a:rPr lang="en-GB" sz="1800" b="0" dirty="0"/>
              <a:t/>
            </a:r>
            <a:br>
              <a:rPr lang="en-GB" sz="1800" b="0" dirty="0"/>
            </a:br>
            <a:r>
              <a:rPr lang="en-GB" sz="1800" b="0" dirty="0"/>
              <a:t> </a:t>
            </a:r>
            <a:br>
              <a:rPr lang="en-GB" sz="1800" b="0" dirty="0"/>
            </a:br>
            <a:r>
              <a:rPr lang="en-US" sz="1800" b="0" dirty="0">
                <a:solidFill>
                  <a:schemeClr val="tx1"/>
                </a:solidFill>
              </a:rPr>
              <a:t>Monitoring</a:t>
            </a:r>
            <a:r>
              <a:rPr lang="en-US" sz="1800" b="0" dirty="0"/>
              <a:t> may share common features with surveillance programs with the main difference being that monitoring activities do not require a pre-specified action to be taken </a:t>
            </a:r>
            <a:r>
              <a:rPr lang="en-US" sz="1800" b="0" i="1" u="sng" dirty="0">
                <a:solidFill>
                  <a:srgbClr val="FF0000"/>
                </a:solidFill>
              </a:rPr>
              <a:t>although significant changes are likely to lead action</a:t>
            </a:r>
            <a:r>
              <a:rPr lang="en-US" sz="1800" b="0" dirty="0"/>
              <a:t> </a:t>
            </a:r>
            <a:br>
              <a:rPr lang="en-US" sz="1800" b="0" dirty="0"/>
            </a:br>
            <a:r>
              <a:rPr lang="en-GB" sz="1800" b="0" dirty="0"/>
              <a:t/>
            </a:r>
            <a:br>
              <a:rPr lang="en-GB" sz="1800" b="0" dirty="0"/>
            </a:br>
            <a:r>
              <a:rPr lang="en-US" sz="1800" b="0" dirty="0">
                <a:solidFill>
                  <a:schemeClr val="tx1"/>
                </a:solidFill>
              </a:rPr>
              <a:t>Surveys</a:t>
            </a:r>
            <a:r>
              <a:rPr lang="en-US" sz="1800" b="0" dirty="0"/>
              <a:t> usually directed to identify a specific problem (for instance a preliminary survey carried out to have an estimate of prevalence before implementing a surveillance system for a specific disease) and surveys are usually limited in time. Surveys may be one component of a surveillance system as a whole</a:t>
            </a:r>
            <a:r>
              <a:rPr lang="en-US" sz="1600" b="0" dirty="0"/>
              <a:t/>
            </a:r>
            <a:br>
              <a:rPr lang="en-US" sz="1600" b="0" dirty="0"/>
            </a:br>
            <a:r>
              <a:rPr lang="en-US" sz="1400" b="0" dirty="0"/>
              <a:t/>
            </a:r>
            <a:br>
              <a:rPr lang="en-US" sz="1400" b="0" dirty="0"/>
            </a:br>
            <a:endParaRPr lang="en-GB" sz="1800" dirty="0"/>
          </a:p>
        </p:txBody>
      </p:sp>
      <p:sp>
        <p:nvSpPr>
          <p:cNvPr id="3" name="Title 5"/>
          <p:cNvSpPr txBox="1">
            <a:spLocks/>
          </p:cNvSpPr>
          <p:nvPr/>
        </p:nvSpPr>
        <p:spPr bwMode="auto">
          <a:xfrm>
            <a:off x="395536" y="1412776"/>
            <a:ext cx="8496944"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58775" indent="-358775" algn="ctr" rtl="0" eaLnBrk="0" fontAlgn="base" hangingPunct="0">
              <a:spcBef>
                <a:spcPct val="0"/>
              </a:spcBef>
              <a:spcAft>
                <a:spcPct val="0"/>
              </a:spcAft>
              <a:defRPr sz="3600" b="1" cap="none" baseline="0">
                <a:solidFill>
                  <a:srgbClr val="F47B22"/>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eaLnBrk="1" hangingPunct="1">
              <a:defRPr/>
            </a:pPr>
            <a:r>
              <a:rPr lang="en-GB" sz="2800" kern="0" dirty="0"/>
              <a:t>Broad “official” definitions </a:t>
            </a:r>
            <a:r>
              <a:rPr lang="en-GB" sz="2000" kern="0" dirty="0"/>
              <a:t/>
            </a:r>
            <a:br>
              <a:rPr lang="en-GB" sz="2000" kern="0" dirty="0"/>
            </a:br>
            <a:endParaRPr lang="en-GB" sz="1800" kern="0" dirty="0"/>
          </a:p>
        </p:txBody>
      </p:sp>
    </p:spTree>
    <p:extLst>
      <p:ext uri="{BB962C8B-B14F-4D97-AF65-F5344CB8AC3E}">
        <p14:creationId xmlns:p14="http://schemas.microsoft.com/office/powerpoint/2010/main" val="247243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1806595758"/>
              </p:ext>
            </p:extLst>
          </p:nvPr>
        </p:nvGraphicFramePr>
        <p:xfrm>
          <a:off x="323528" y="1412776"/>
          <a:ext cx="8424936" cy="5281280"/>
        </p:xfrm>
        <a:graphic>
          <a:graphicData uri="http://schemas.openxmlformats.org/drawingml/2006/table">
            <a:tbl>
              <a:tblPr firstRow="1" bandRow="1">
                <a:tableStyleId>{5C22544A-7EE6-4342-B048-85BDC9FD1C3A}</a:tableStyleId>
              </a:tblPr>
              <a:tblGrid>
                <a:gridCol w="4212468">
                  <a:extLst>
                    <a:ext uri="{9D8B030D-6E8A-4147-A177-3AD203B41FA5}">
                      <a16:colId xmlns="" xmlns:a16="http://schemas.microsoft.com/office/drawing/2014/main" val="20000"/>
                    </a:ext>
                  </a:extLst>
                </a:gridCol>
                <a:gridCol w="4212468">
                  <a:extLst>
                    <a:ext uri="{9D8B030D-6E8A-4147-A177-3AD203B41FA5}">
                      <a16:colId xmlns="" xmlns:a16="http://schemas.microsoft.com/office/drawing/2014/main" val="20001"/>
                    </a:ext>
                  </a:extLst>
                </a:gridCol>
              </a:tblGrid>
              <a:tr h="1274896">
                <a:tc>
                  <a:txBody>
                    <a:bodyPr/>
                    <a:lstStyle/>
                    <a:p>
                      <a:pPr algn="ctr"/>
                      <a:endParaRPr lang="en-GB" sz="2800" b="0" noProof="0" dirty="0">
                        <a:solidFill>
                          <a:srgbClr val="F47B22"/>
                        </a:solidFill>
                      </a:endParaRPr>
                    </a:p>
                    <a:p>
                      <a:pPr algn="ctr"/>
                      <a:r>
                        <a:rPr lang="en-GB" sz="2800" b="0" noProof="0" dirty="0">
                          <a:solidFill>
                            <a:srgbClr val="F47B22"/>
                          </a:solidFill>
                        </a:rPr>
                        <a:t>Passive (reactive)</a:t>
                      </a:r>
                    </a:p>
                    <a:p>
                      <a:pPr algn="ctr"/>
                      <a:endParaRPr lang="en-GB" sz="2800" b="0" noProof="0" dirty="0">
                        <a:solidFill>
                          <a:srgbClr val="F47B22"/>
                        </a:solidFill>
                      </a:endParaRPr>
                    </a:p>
                  </a:txBody>
                  <a:tcPr>
                    <a:lnR w="57150" cap="flat" cmpd="sng" algn="ctr">
                      <a:solidFill>
                        <a:scrgbClr r="0" g="0" b="0"/>
                      </a:solidFill>
                      <a:prstDash val="solid"/>
                      <a:round/>
                      <a:headEnd type="none" w="med" len="med"/>
                      <a:tailEnd type="none" w="med" len="med"/>
                    </a:lnR>
                    <a:lnB w="57150" cap="flat" cmpd="sng" algn="ctr">
                      <a:solidFill>
                        <a:scrgbClr r="0" g="0" b="0"/>
                      </a:solidFill>
                      <a:prstDash val="solid"/>
                      <a:round/>
                      <a:headEnd type="none" w="med" len="med"/>
                      <a:tailEnd type="none" w="med" len="med"/>
                    </a:lnB>
                  </a:tcPr>
                </a:tc>
                <a:tc>
                  <a:txBody>
                    <a:bodyPr/>
                    <a:lstStyle/>
                    <a:p>
                      <a:pPr algn="ctr"/>
                      <a:endParaRPr lang="en-GB" sz="2800" b="0" noProof="0" dirty="0">
                        <a:solidFill>
                          <a:srgbClr val="F47B22"/>
                        </a:solidFill>
                      </a:endParaRPr>
                    </a:p>
                    <a:p>
                      <a:pPr algn="ctr"/>
                      <a:r>
                        <a:rPr lang="en-GB" sz="2800" b="0" noProof="0" dirty="0">
                          <a:solidFill>
                            <a:srgbClr val="F47B22"/>
                          </a:solidFill>
                        </a:rPr>
                        <a:t>Active (proactive)</a:t>
                      </a:r>
                    </a:p>
                  </a:txBody>
                  <a:tcPr>
                    <a:lnL w="57150" cap="flat" cmpd="sng" algn="ctr">
                      <a:solidFill>
                        <a:scrgbClr r="0" g="0" b="0"/>
                      </a:solidFill>
                      <a:prstDash val="solid"/>
                      <a:round/>
                      <a:headEnd type="none" w="med" len="med"/>
                      <a:tailEnd type="none" w="med" len="med"/>
                    </a:lnL>
                    <a:lnB w="5715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3909680">
                <a:tc>
                  <a:txBody>
                    <a:bodyPr/>
                    <a:lstStyle/>
                    <a:p>
                      <a:endParaRPr lang="en-GB" sz="1800" noProof="0" dirty="0"/>
                    </a:p>
                    <a:p>
                      <a:pPr algn="just"/>
                      <a:r>
                        <a:rPr lang="en-GB" sz="1800" noProof="0" dirty="0"/>
                        <a:t>Stakeholders report to Veterinary Service some “problem”</a:t>
                      </a:r>
                      <a:endParaRPr lang="en-GB" sz="1800" baseline="0" noProof="0" dirty="0"/>
                    </a:p>
                    <a:p>
                      <a:pPr algn="just"/>
                      <a:endParaRPr lang="en-GB" sz="1800" baseline="0" noProof="0" dirty="0"/>
                    </a:p>
                    <a:p>
                      <a:pPr algn="just"/>
                      <a:r>
                        <a:rPr lang="en-GB" sz="1800" noProof="0" dirty="0"/>
                        <a:t>Individual animals </a:t>
                      </a:r>
                      <a:r>
                        <a:rPr lang="en-GB" sz="1800" baseline="0" noProof="0" dirty="0"/>
                        <a:t>belonging to the “</a:t>
                      </a:r>
                      <a:r>
                        <a:rPr lang="en-GB" sz="1800" b="1" baseline="0" noProof="0" dirty="0"/>
                        <a:t>Suspect case definition</a:t>
                      </a:r>
                      <a:r>
                        <a:rPr lang="en-GB" sz="1800" baseline="0" noProof="0" dirty="0"/>
                        <a:t>” are reported and - eventually - tested</a:t>
                      </a:r>
                      <a:endParaRPr lang="en-GB" sz="1800" noProof="0" dirty="0"/>
                    </a:p>
                  </a:txBody>
                  <a:tcPr>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tcPr>
                </a:tc>
                <a:tc>
                  <a:txBody>
                    <a:bodyPr/>
                    <a:lstStyle/>
                    <a:p>
                      <a:endParaRPr lang="en-GB" sz="1800" noProof="0" dirty="0"/>
                    </a:p>
                    <a:p>
                      <a:r>
                        <a:rPr lang="en-GB" sz="1800" noProof="0" dirty="0"/>
                        <a:t>Veterinarians collect animal health data using a defined protocol to perform actions that are scheduled in advance (sampling, tests etc.) </a:t>
                      </a:r>
                    </a:p>
                    <a:p>
                      <a:endParaRPr lang="en-GB" sz="1800" noProof="0" dirty="0"/>
                    </a:p>
                    <a:p>
                      <a:r>
                        <a:rPr lang="en-GB" sz="1800" noProof="0" dirty="0"/>
                        <a:t>A population or a part of it (risk based) is actively investigated</a:t>
                      </a:r>
                      <a:r>
                        <a:rPr lang="en-GB" sz="1800" baseline="0" noProof="0" dirty="0"/>
                        <a:t> to detect an infection</a:t>
                      </a:r>
                      <a:endParaRPr lang="en-GB" sz="1800" noProof="0" dirty="0"/>
                    </a:p>
                    <a:p>
                      <a:endParaRPr lang="en-GB" sz="1800" noProof="0" dirty="0"/>
                    </a:p>
                    <a:p>
                      <a:endParaRPr lang="en-GB" sz="1800" noProof="0" dirty="0"/>
                    </a:p>
                  </a:txBody>
                  <a:tcPr>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25917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124744"/>
            <a:ext cx="8568952" cy="1008113"/>
          </a:xfrm>
        </p:spPr>
        <p:txBody>
          <a:bodyPr/>
          <a:lstStyle/>
          <a:p>
            <a:r>
              <a:rPr lang="it-IT" sz="2800" dirty="0"/>
              <a:t>Passive or </a:t>
            </a:r>
            <a:r>
              <a:rPr lang="it-IT" sz="2800" dirty="0" err="1"/>
              <a:t>active</a:t>
            </a:r>
            <a:r>
              <a:rPr lang="it-IT" sz="2800" dirty="0"/>
              <a:t>: </a:t>
            </a:r>
            <a:r>
              <a:rPr lang="it-IT" sz="2800" dirty="0" err="1"/>
              <a:t>which</a:t>
            </a:r>
            <a:r>
              <a:rPr lang="it-IT" sz="2800" dirty="0"/>
              <a:t> </a:t>
            </a:r>
            <a:r>
              <a:rPr lang="it-IT" sz="2800" dirty="0" err="1"/>
              <a:t>is</a:t>
            </a:r>
            <a:r>
              <a:rPr lang="it-IT" sz="2800" dirty="0"/>
              <a:t> </a:t>
            </a:r>
            <a:r>
              <a:rPr lang="it-IT" sz="2800" dirty="0" err="1"/>
              <a:t>better</a:t>
            </a:r>
            <a:r>
              <a:rPr lang="it-IT" sz="2800" dirty="0"/>
              <a:t>?</a:t>
            </a:r>
          </a:p>
        </p:txBody>
      </p:sp>
      <p:sp>
        <p:nvSpPr>
          <p:cNvPr id="3" name="Segnaposto testo 2"/>
          <p:cNvSpPr>
            <a:spLocks noGrp="1"/>
          </p:cNvSpPr>
          <p:nvPr>
            <p:ph type="body" idx="1"/>
          </p:nvPr>
        </p:nvSpPr>
        <p:spPr>
          <a:xfrm>
            <a:off x="755576" y="2060848"/>
            <a:ext cx="7772400" cy="4104455"/>
          </a:xfrm>
        </p:spPr>
        <p:txBody>
          <a:bodyPr/>
          <a:lstStyle/>
          <a:p>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1405184833"/>
              </p:ext>
            </p:extLst>
          </p:nvPr>
        </p:nvGraphicFramePr>
        <p:xfrm>
          <a:off x="395536" y="1700808"/>
          <a:ext cx="8280920" cy="4860032"/>
        </p:xfrm>
        <a:graphic>
          <a:graphicData uri="http://schemas.openxmlformats.org/drawingml/2006/table">
            <a:tbl>
              <a:tblPr firstRow="1" bandRow="1">
                <a:tableStyleId>{5C22544A-7EE6-4342-B048-85BDC9FD1C3A}</a:tableStyleId>
              </a:tblPr>
              <a:tblGrid>
                <a:gridCol w="4140460">
                  <a:extLst>
                    <a:ext uri="{9D8B030D-6E8A-4147-A177-3AD203B41FA5}">
                      <a16:colId xmlns="" xmlns:a16="http://schemas.microsoft.com/office/drawing/2014/main" val="20000"/>
                    </a:ext>
                  </a:extLst>
                </a:gridCol>
                <a:gridCol w="4140460">
                  <a:extLst>
                    <a:ext uri="{9D8B030D-6E8A-4147-A177-3AD203B41FA5}">
                      <a16:colId xmlns="" xmlns:a16="http://schemas.microsoft.com/office/drawing/2014/main" val="20001"/>
                    </a:ext>
                  </a:extLst>
                </a:gridCol>
              </a:tblGrid>
              <a:tr h="1263608">
                <a:tc>
                  <a:txBody>
                    <a:bodyPr/>
                    <a:lstStyle/>
                    <a:p>
                      <a:pPr algn="ctr"/>
                      <a:endParaRPr lang="lv-LV" sz="2400" b="0" dirty="0" smtClean="0">
                        <a:solidFill>
                          <a:schemeClr val="tx1"/>
                        </a:solidFill>
                      </a:endParaRPr>
                    </a:p>
                    <a:p>
                      <a:pPr algn="ctr"/>
                      <a:r>
                        <a:rPr lang="it-IT" sz="2400" b="0" dirty="0" smtClean="0">
                          <a:solidFill>
                            <a:schemeClr val="tx1"/>
                          </a:solidFill>
                        </a:rPr>
                        <a:t>Passive </a:t>
                      </a:r>
                      <a:r>
                        <a:rPr lang="it-IT" sz="2400" b="0" dirty="0">
                          <a:solidFill>
                            <a:schemeClr val="tx1"/>
                          </a:solidFill>
                        </a:rPr>
                        <a:t>is better when</a:t>
                      </a:r>
                    </a:p>
                    <a:p>
                      <a:pPr algn="ctr"/>
                      <a:endParaRPr lang="it-IT" sz="2400" b="0" dirty="0">
                        <a:solidFill>
                          <a:schemeClr val="tx1"/>
                        </a:solidFill>
                      </a:endParaRPr>
                    </a:p>
                  </a:txBody>
                  <a:tcPr>
                    <a:lnR w="57150" cap="flat" cmpd="sng" algn="ctr">
                      <a:solidFill>
                        <a:srgbClr val="A3A3E0"/>
                      </a:solidFill>
                      <a:prstDash val="solid"/>
                      <a:round/>
                      <a:headEnd type="none" w="med" len="med"/>
                      <a:tailEnd type="none" w="med" len="med"/>
                    </a:lnR>
                    <a:lnB w="57150" cap="flat" cmpd="sng" algn="ctr">
                      <a:solidFill>
                        <a:srgbClr val="A3A3E0"/>
                      </a:solidFill>
                      <a:prstDash val="solid"/>
                      <a:round/>
                      <a:headEnd type="none" w="med" len="med"/>
                      <a:tailEnd type="none" w="med" len="med"/>
                    </a:lnB>
                    <a:solidFill>
                      <a:srgbClr val="BADDE1"/>
                    </a:solidFill>
                  </a:tcPr>
                </a:tc>
                <a:tc>
                  <a:txBody>
                    <a:bodyPr/>
                    <a:lstStyle/>
                    <a:p>
                      <a:pPr algn="ctr"/>
                      <a:endParaRPr lang="lv-LV" sz="2400" b="0" dirty="0" smtClean="0">
                        <a:solidFill>
                          <a:srgbClr val="000000"/>
                        </a:solidFill>
                      </a:endParaRPr>
                    </a:p>
                    <a:p>
                      <a:pPr algn="ctr"/>
                      <a:r>
                        <a:rPr lang="it-IT" sz="2400" b="0" dirty="0" smtClean="0">
                          <a:solidFill>
                            <a:srgbClr val="000000"/>
                          </a:solidFill>
                        </a:rPr>
                        <a:t>Active i</a:t>
                      </a:r>
                      <a:r>
                        <a:rPr lang="lv-LV" sz="2400" b="0" dirty="0" smtClean="0">
                          <a:solidFill>
                            <a:srgbClr val="000000"/>
                          </a:solidFill>
                        </a:rPr>
                        <a:t>s</a:t>
                      </a:r>
                      <a:r>
                        <a:rPr lang="it-IT" sz="2400" b="0" dirty="0" smtClean="0">
                          <a:solidFill>
                            <a:srgbClr val="000000"/>
                          </a:solidFill>
                        </a:rPr>
                        <a:t> </a:t>
                      </a:r>
                      <a:r>
                        <a:rPr lang="it-IT" sz="2400" b="0" dirty="0">
                          <a:solidFill>
                            <a:srgbClr val="000000"/>
                          </a:solidFill>
                        </a:rPr>
                        <a:t>better when </a:t>
                      </a:r>
                    </a:p>
                  </a:txBody>
                  <a:tcPr>
                    <a:lnL w="57150" cap="flat" cmpd="sng" algn="ctr">
                      <a:solidFill>
                        <a:srgbClr val="A3A3E0"/>
                      </a:solidFill>
                      <a:prstDash val="solid"/>
                      <a:round/>
                      <a:headEnd type="none" w="med" len="med"/>
                      <a:tailEnd type="none" w="med" len="med"/>
                    </a:lnL>
                    <a:lnB w="57150" cap="flat" cmpd="sng" algn="ctr">
                      <a:solidFill>
                        <a:srgbClr val="A3A3E0"/>
                      </a:solidFill>
                      <a:prstDash val="solid"/>
                      <a:round/>
                      <a:headEnd type="none" w="med" len="med"/>
                      <a:tailEnd type="none" w="med" len="med"/>
                    </a:lnB>
                    <a:solidFill>
                      <a:srgbClr val="BADDE1"/>
                    </a:solidFill>
                  </a:tcPr>
                </a:tc>
                <a:extLst>
                  <a:ext uri="{0D108BD9-81ED-4DB2-BD59-A6C34878D82A}">
                    <a16:rowId xmlns="" xmlns:a16="http://schemas.microsoft.com/office/drawing/2014/main" val="10000"/>
                  </a:ext>
                </a:extLst>
              </a:tr>
              <a:tr h="3596424">
                <a:tc>
                  <a:txBody>
                    <a:bodyPr/>
                    <a:lstStyle/>
                    <a:p>
                      <a:pPr>
                        <a:defRPr/>
                      </a:pPr>
                      <a:r>
                        <a:rPr lang="en-GB" sz="1800" u="none" dirty="0">
                          <a:solidFill>
                            <a:srgbClr val="161645"/>
                          </a:solidFill>
                          <a:latin typeface="+mn-lt"/>
                          <a:cs typeface="Arial"/>
                        </a:rPr>
                        <a:t>An official “suspect case” definition is available and well known among stakeholders </a:t>
                      </a:r>
                    </a:p>
                    <a:p>
                      <a:pPr>
                        <a:defRPr/>
                      </a:pPr>
                      <a:endParaRPr lang="en-GB" sz="1800" u="none" dirty="0">
                        <a:solidFill>
                          <a:srgbClr val="161645"/>
                        </a:solidFill>
                        <a:latin typeface="+mn-lt"/>
                        <a:cs typeface="Arial"/>
                      </a:endParaRPr>
                    </a:p>
                    <a:p>
                      <a:pPr>
                        <a:defRPr/>
                      </a:pPr>
                      <a:r>
                        <a:rPr lang="en-GB" sz="1800" u="none" dirty="0">
                          <a:solidFill>
                            <a:srgbClr val="161645"/>
                          </a:solidFill>
                          <a:latin typeface="+mn-lt"/>
                          <a:cs typeface="Arial"/>
                        </a:rPr>
                        <a:t>Evident Clinical Symptoms </a:t>
                      </a:r>
                    </a:p>
                    <a:p>
                      <a:pPr>
                        <a:defRPr/>
                      </a:pPr>
                      <a:endParaRPr lang="en-GB" sz="1800" u="none" dirty="0">
                        <a:solidFill>
                          <a:srgbClr val="161645"/>
                        </a:solidFill>
                        <a:latin typeface="+mn-lt"/>
                        <a:cs typeface="Arial"/>
                      </a:endParaRPr>
                    </a:p>
                    <a:p>
                      <a:pPr>
                        <a:defRPr/>
                      </a:pPr>
                      <a:r>
                        <a:rPr lang="en-GB" sz="1800" u="none" dirty="0">
                          <a:solidFill>
                            <a:srgbClr val="161645"/>
                          </a:solidFill>
                          <a:latin typeface="+mn-lt"/>
                          <a:cs typeface="Arial"/>
                        </a:rPr>
                        <a:t>High lethality rate</a:t>
                      </a:r>
                    </a:p>
                    <a:p>
                      <a:pPr>
                        <a:defRPr/>
                      </a:pPr>
                      <a:endParaRPr lang="en-GB" sz="1800" u="none" dirty="0">
                        <a:solidFill>
                          <a:srgbClr val="161645"/>
                        </a:solidFill>
                        <a:latin typeface="+mn-lt"/>
                        <a:cs typeface="Arial"/>
                      </a:endParaRPr>
                    </a:p>
                    <a:p>
                      <a:pPr>
                        <a:defRPr/>
                      </a:pPr>
                      <a:r>
                        <a:rPr lang="en-GB" sz="1800" dirty="0">
                          <a:solidFill>
                            <a:srgbClr val="161645"/>
                          </a:solidFill>
                          <a:latin typeface="+mn-lt"/>
                          <a:cs typeface="Arial"/>
                        </a:rPr>
                        <a:t>High animal owners awareness </a:t>
                      </a:r>
                    </a:p>
                    <a:p>
                      <a:pPr>
                        <a:defRPr/>
                      </a:pPr>
                      <a:endParaRPr lang="en-GB" sz="1800" dirty="0">
                        <a:solidFill>
                          <a:srgbClr val="161645"/>
                        </a:solidFill>
                        <a:latin typeface="+mn-lt"/>
                        <a:cs typeface="Arial"/>
                      </a:endParaRPr>
                    </a:p>
                    <a:p>
                      <a:pPr>
                        <a:defRPr/>
                      </a:pPr>
                      <a:r>
                        <a:rPr lang="en-GB" sz="1800" dirty="0">
                          <a:solidFill>
                            <a:srgbClr val="161645"/>
                          </a:solidFill>
                          <a:latin typeface="+mn-lt"/>
                          <a:cs typeface="Arial"/>
                        </a:rPr>
                        <a:t>High Veterinary Service awareness</a:t>
                      </a:r>
                      <a:endParaRPr lang="it-IT" dirty="0">
                        <a:latin typeface="+mn-lt"/>
                      </a:endParaRPr>
                    </a:p>
                  </a:txBody>
                  <a:tcPr>
                    <a:lnR w="57150" cap="flat" cmpd="sng" algn="ctr">
                      <a:solidFill>
                        <a:srgbClr val="A3A3E0"/>
                      </a:solidFill>
                      <a:prstDash val="solid"/>
                      <a:round/>
                      <a:headEnd type="none" w="med" len="med"/>
                      <a:tailEnd type="none" w="med" len="med"/>
                    </a:lnR>
                    <a:lnT w="57150" cap="flat" cmpd="sng" algn="ctr">
                      <a:solidFill>
                        <a:srgbClr val="A3A3E0"/>
                      </a:solidFill>
                      <a:prstDash val="solid"/>
                      <a:round/>
                      <a:headEnd type="none" w="med" len="med"/>
                      <a:tailEnd type="none" w="med" len="med"/>
                    </a:lnT>
                    <a:solidFill>
                      <a:srgbClr val="DAEDEF"/>
                    </a:solidFill>
                  </a:tcPr>
                </a:tc>
                <a:tc>
                  <a:txBody>
                    <a:bodyPr/>
                    <a:lstStyle/>
                    <a:p>
                      <a:pPr>
                        <a:defRPr/>
                      </a:pPr>
                      <a:r>
                        <a:rPr lang="en-GB" sz="1800" dirty="0">
                          <a:solidFill>
                            <a:srgbClr val="161645"/>
                          </a:solidFill>
                          <a:latin typeface="+mn-lt"/>
                          <a:cs typeface="Arial"/>
                        </a:rPr>
                        <a:t>Clinical symptoms are not evident, episodic or short lasting</a:t>
                      </a:r>
                    </a:p>
                    <a:p>
                      <a:pPr>
                        <a:defRPr/>
                      </a:pPr>
                      <a:endParaRPr lang="en-GB" sz="1800" dirty="0">
                        <a:solidFill>
                          <a:srgbClr val="161645"/>
                        </a:solidFill>
                        <a:latin typeface="+mn-lt"/>
                        <a:cs typeface="Arial"/>
                      </a:endParaRPr>
                    </a:p>
                    <a:p>
                      <a:pPr>
                        <a:defRPr/>
                      </a:pPr>
                      <a:r>
                        <a:rPr lang="en-GB" sz="1800" dirty="0">
                          <a:solidFill>
                            <a:srgbClr val="161645"/>
                          </a:solidFill>
                          <a:latin typeface="+mn-lt"/>
                          <a:cs typeface="Arial"/>
                        </a:rPr>
                        <a:t>Low/null lethality rate</a:t>
                      </a:r>
                    </a:p>
                    <a:p>
                      <a:pPr>
                        <a:defRPr/>
                      </a:pPr>
                      <a:endParaRPr lang="en-GB" sz="1800" dirty="0">
                        <a:solidFill>
                          <a:srgbClr val="161645"/>
                        </a:solidFill>
                        <a:latin typeface="+mn-lt"/>
                        <a:cs typeface="Arial"/>
                      </a:endParaRPr>
                    </a:p>
                    <a:p>
                      <a:pPr>
                        <a:defRPr/>
                      </a:pPr>
                      <a:r>
                        <a:rPr lang="en-GB" sz="1800" dirty="0">
                          <a:solidFill>
                            <a:srgbClr val="161645"/>
                          </a:solidFill>
                          <a:latin typeface="+mn-lt"/>
                          <a:cs typeface="Arial"/>
                        </a:rPr>
                        <a:t>Low animal owners awareness </a:t>
                      </a:r>
                    </a:p>
                    <a:p>
                      <a:pPr>
                        <a:defRPr/>
                      </a:pPr>
                      <a:endParaRPr lang="en-GB" sz="1800" dirty="0">
                        <a:solidFill>
                          <a:srgbClr val="161645"/>
                        </a:solidFill>
                        <a:latin typeface="+mn-lt"/>
                        <a:cs typeface="Arial"/>
                      </a:endParaRPr>
                    </a:p>
                    <a:p>
                      <a:endParaRPr lang="it-IT" dirty="0">
                        <a:latin typeface="+mn-lt"/>
                      </a:endParaRPr>
                    </a:p>
                  </a:txBody>
                  <a:tcPr>
                    <a:lnL w="57150" cap="flat" cmpd="sng" algn="ctr">
                      <a:solidFill>
                        <a:srgbClr val="A3A3E0"/>
                      </a:solidFill>
                      <a:prstDash val="solid"/>
                      <a:round/>
                      <a:headEnd type="none" w="med" len="med"/>
                      <a:tailEnd type="none" w="med" len="med"/>
                    </a:lnL>
                    <a:lnT w="57150" cap="flat" cmpd="sng" algn="ctr">
                      <a:solidFill>
                        <a:srgbClr val="A3A3E0"/>
                      </a:solidFill>
                      <a:prstDash val="solid"/>
                      <a:round/>
                      <a:headEnd type="none" w="med" len="med"/>
                      <a:tailEnd type="none" w="med" len="med"/>
                    </a:lnT>
                    <a:solidFill>
                      <a:schemeClr val="accent5"/>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28429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196753"/>
            <a:ext cx="7772400" cy="720080"/>
          </a:xfrm>
        </p:spPr>
        <p:txBody>
          <a:bodyPr/>
          <a:lstStyle/>
          <a:p>
            <a:r>
              <a:rPr lang="en-GB" b="0" dirty="0"/>
              <a:t>High Risk Periods</a:t>
            </a:r>
          </a:p>
        </p:txBody>
      </p:sp>
      <p:sp>
        <p:nvSpPr>
          <p:cNvPr id="3" name="Segnaposto testo 2"/>
          <p:cNvSpPr>
            <a:spLocks noGrp="1"/>
          </p:cNvSpPr>
          <p:nvPr>
            <p:ph type="body" idx="1"/>
          </p:nvPr>
        </p:nvSpPr>
        <p:spPr>
          <a:xfrm>
            <a:off x="6660232" y="4653136"/>
            <a:ext cx="1867744" cy="1224137"/>
          </a:xfrm>
        </p:spPr>
        <p:txBody>
          <a:bodyPr/>
          <a:lstStyle/>
          <a:p>
            <a:endParaRPr lang="en-US" dirty="0">
              <a:solidFill>
                <a:srgbClr val="0F5494"/>
              </a:solidFill>
            </a:endParaRPr>
          </a:p>
          <a:p>
            <a:endParaRPr lang="it-IT" dirty="0"/>
          </a:p>
        </p:txBody>
      </p:sp>
      <p:graphicFrame>
        <p:nvGraphicFramePr>
          <p:cNvPr id="6" name="Tabella 5"/>
          <p:cNvGraphicFramePr>
            <a:graphicFrameLocks noGrp="1"/>
          </p:cNvGraphicFramePr>
          <p:nvPr>
            <p:extLst>
              <p:ext uri="{D42A27DB-BD31-4B8C-83A1-F6EECF244321}">
                <p14:modId xmlns:p14="http://schemas.microsoft.com/office/powerpoint/2010/main" val="2545972184"/>
              </p:ext>
            </p:extLst>
          </p:nvPr>
        </p:nvGraphicFramePr>
        <p:xfrm>
          <a:off x="179512" y="1772818"/>
          <a:ext cx="8856984" cy="4868798"/>
        </p:xfrm>
        <a:graphic>
          <a:graphicData uri="http://schemas.openxmlformats.org/drawingml/2006/table">
            <a:tbl>
              <a:tblPr firstRow="1" bandRow="1">
                <a:tableStyleId>{5C22544A-7EE6-4342-B048-85BDC9FD1C3A}</a:tableStyleId>
              </a:tblPr>
              <a:tblGrid>
                <a:gridCol w="4467682">
                  <a:extLst>
                    <a:ext uri="{9D8B030D-6E8A-4147-A177-3AD203B41FA5}">
                      <a16:colId xmlns="" xmlns:a16="http://schemas.microsoft.com/office/drawing/2014/main" val="20000"/>
                    </a:ext>
                  </a:extLst>
                </a:gridCol>
                <a:gridCol w="4389302">
                  <a:extLst>
                    <a:ext uri="{9D8B030D-6E8A-4147-A177-3AD203B41FA5}">
                      <a16:colId xmlns="" xmlns:a16="http://schemas.microsoft.com/office/drawing/2014/main" val="20001"/>
                    </a:ext>
                  </a:extLst>
                </a:gridCol>
              </a:tblGrid>
              <a:tr h="743349">
                <a:tc>
                  <a:txBody>
                    <a:bodyPr/>
                    <a:lstStyle/>
                    <a:p>
                      <a:pPr algn="ctr"/>
                      <a:endParaRPr lang="it-IT" sz="1100" dirty="0">
                        <a:solidFill>
                          <a:srgbClr val="000090"/>
                        </a:solidFill>
                      </a:endParaRPr>
                    </a:p>
                    <a:p>
                      <a:pPr algn="ctr"/>
                      <a:r>
                        <a:rPr lang="it-IT" dirty="0">
                          <a:solidFill>
                            <a:srgbClr val="000090"/>
                          </a:solidFill>
                        </a:rPr>
                        <a:t> FIRST</a:t>
                      </a:r>
                    </a:p>
                    <a:p>
                      <a:pPr algn="ctr"/>
                      <a:endParaRPr lang="it-IT" sz="1000" dirty="0">
                        <a:solidFill>
                          <a:srgbClr val="000090"/>
                        </a:solidFill>
                      </a:endParaRPr>
                    </a:p>
                  </a:txBody>
                  <a:tcPr>
                    <a:lnR w="57150" cap="flat" cmpd="sng" algn="ctr">
                      <a:solidFill>
                        <a:srgbClr val="A3A3E0"/>
                      </a:solidFill>
                      <a:prstDash val="solid"/>
                      <a:round/>
                      <a:headEnd type="none" w="med" len="med"/>
                      <a:tailEnd type="none" w="med" len="med"/>
                    </a:lnR>
                    <a:lnB w="57150" cap="flat" cmpd="sng" algn="ctr">
                      <a:solidFill>
                        <a:srgbClr val="72BFC5"/>
                      </a:solidFill>
                      <a:prstDash val="solid"/>
                      <a:round/>
                      <a:headEnd type="none" w="med" len="med"/>
                      <a:tailEnd type="none" w="med" len="med"/>
                    </a:lnB>
                  </a:tcPr>
                </a:tc>
                <a:tc>
                  <a:txBody>
                    <a:bodyPr/>
                    <a:lstStyle/>
                    <a:p>
                      <a:pPr algn="ctr"/>
                      <a:endParaRPr lang="it-IT" sz="1100" dirty="0">
                        <a:solidFill>
                          <a:srgbClr val="000090"/>
                        </a:solidFill>
                      </a:endParaRPr>
                    </a:p>
                    <a:p>
                      <a:pPr algn="ctr"/>
                      <a:r>
                        <a:rPr lang="it-IT" dirty="0">
                          <a:solidFill>
                            <a:srgbClr val="000090"/>
                          </a:solidFill>
                        </a:rPr>
                        <a:t>SECOND</a:t>
                      </a:r>
                    </a:p>
                  </a:txBody>
                  <a:tcPr>
                    <a:lnL w="57150" cap="flat" cmpd="sng" algn="ctr">
                      <a:solidFill>
                        <a:srgbClr val="A3A3E0"/>
                      </a:solidFill>
                      <a:prstDash val="solid"/>
                      <a:round/>
                      <a:headEnd type="none" w="med" len="med"/>
                      <a:tailEnd type="none" w="med" len="med"/>
                    </a:lnL>
                    <a:lnB w="57150" cap="flat" cmpd="sng" algn="ctr">
                      <a:solidFill>
                        <a:srgbClr val="72BFC5"/>
                      </a:solidFill>
                      <a:prstDash val="solid"/>
                      <a:round/>
                      <a:headEnd type="none" w="med" len="med"/>
                      <a:tailEnd type="none" w="med" len="med"/>
                    </a:lnB>
                  </a:tcPr>
                </a:tc>
                <a:extLst>
                  <a:ext uri="{0D108BD9-81ED-4DB2-BD59-A6C34878D82A}">
                    <a16:rowId xmlns="" xmlns:a16="http://schemas.microsoft.com/office/drawing/2014/main" val="10000"/>
                  </a:ext>
                </a:extLst>
              </a:tr>
              <a:tr h="241094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000" dirty="0">
                        <a:solidFill>
                          <a:srgbClr val="0F5494"/>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dirty="0">
                          <a:solidFill>
                            <a:srgbClr val="0F5494"/>
                          </a:solidFill>
                        </a:rPr>
                        <a:t>The period between the introduction of an infection into a Country and the first detection of the infection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solidFill>
                          <a:srgbClr val="0F5494"/>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F5494"/>
                          </a:solidFill>
                        </a:rPr>
                        <a:t>How much time we need to detect the infection? </a:t>
                      </a:r>
                    </a:p>
                  </a:txBody>
                  <a:tcPr>
                    <a:lnR w="57150" cap="flat" cmpd="sng" algn="ctr">
                      <a:solidFill>
                        <a:srgbClr val="A3A3E0"/>
                      </a:solidFill>
                      <a:prstDash val="solid"/>
                      <a:round/>
                      <a:headEnd type="none" w="med" len="med"/>
                      <a:tailEnd type="none" w="med" len="med"/>
                    </a:lnR>
                    <a:lnT w="57150" cap="flat" cmpd="sng" algn="ctr">
                      <a:solidFill>
                        <a:srgbClr val="72BFC5"/>
                      </a:solidFill>
                      <a:prstDash val="solid"/>
                      <a:round/>
                      <a:headEnd type="none" w="med" len="med"/>
                      <a:tailEnd type="none" w="med" len="med"/>
                    </a:lnT>
                    <a:lnB w="57150" cap="flat" cmpd="sng" algn="ctr">
                      <a:solidFill>
                        <a:srgbClr val="BBE0E3">
                          <a:lumMod val="75000"/>
                        </a:srgbClr>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000" b="0" i="0" dirty="0"/>
                    </a:p>
                    <a:p>
                      <a:pPr marL="0" marR="0" indent="0" algn="just" defTabSz="914400" rtl="0" eaLnBrk="1" fontAlgn="auto" latinLnBrk="0" hangingPunct="1">
                        <a:lnSpc>
                          <a:spcPct val="100000"/>
                        </a:lnSpc>
                        <a:spcBef>
                          <a:spcPts val="0"/>
                        </a:spcBef>
                        <a:spcAft>
                          <a:spcPts val="0"/>
                        </a:spcAft>
                        <a:buClrTx/>
                        <a:buSzTx/>
                        <a:buFontTx/>
                        <a:buNone/>
                        <a:tabLst/>
                        <a:defRPr/>
                      </a:pPr>
                      <a:r>
                        <a:rPr lang="en-US" b="0" i="0" dirty="0"/>
                        <a:t>The period between the first animal has been detected as infected and the establishment of measures to prevent virus spreading</a:t>
                      </a:r>
                    </a:p>
                    <a:p>
                      <a:pPr marL="0" marR="0" indent="0" algn="just" defTabSz="914400" rtl="0" eaLnBrk="1" fontAlgn="auto" latinLnBrk="0" hangingPunct="1">
                        <a:lnSpc>
                          <a:spcPct val="100000"/>
                        </a:lnSpc>
                        <a:spcBef>
                          <a:spcPts val="0"/>
                        </a:spcBef>
                        <a:spcAft>
                          <a:spcPts val="0"/>
                        </a:spcAft>
                        <a:buClrTx/>
                        <a:buSzTx/>
                        <a:buFontTx/>
                        <a:buNone/>
                        <a:tabLst/>
                        <a:defRPr/>
                      </a:pPr>
                      <a:endParaRPr lang="it-IT" sz="10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noProof="0" dirty="0" smtClean="0"/>
                        <a:t>How much time we need to put in place control measures</a:t>
                      </a:r>
                      <a:r>
                        <a:rPr lang="en-US" sz="1800" b="1" baseline="0" noProof="0" dirty="0" smtClean="0"/>
                        <a:t> ?</a:t>
                      </a:r>
                      <a:endParaRPr lang="en-US" sz="1800" b="1" noProof="0" dirty="0"/>
                    </a:p>
                  </a:txBody>
                  <a:tcPr>
                    <a:lnL w="57150" cap="flat" cmpd="sng" algn="ctr">
                      <a:solidFill>
                        <a:srgbClr val="A3A3E0"/>
                      </a:solidFill>
                      <a:prstDash val="solid"/>
                      <a:round/>
                      <a:headEnd type="none" w="med" len="med"/>
                      <a:tailEnd type="none" w="med" len="med"/>
                    </a:lnL>
                    <a:lnT w="57150" cap="flat" cmpd="sng" algn="ctr">
                      <a:solidFill>
                        <a:srgbClr val="72BFC5"/>
                      </a:solidFill>
                      <a:prstDash val="solid"/>
                      <a:round/>
                      <a:headEnd type="none" w="med" len="med"/>
                      <a:tailEnd type="none" w="med" len="med"/>
                    </a:lnT>
                    <a:lnB w="57150" cap="flat" cmpd="sng" algn="ctr">
                      <a:solidFill>
                        <a:srgbClr val="BBE0E3">
                          <a:lumMod val="75000"/>
                        </a:srgbClr>
                      </a:solidFill>
                      <a:prstDash val="solid"/>
                      <a:round/>
                      <a:headEnd type="none" w="med" len="med"/>
                      <a:tailEnd type="none" w="med" len="med"/>
                    </a:lnB>
                  </a:tcPr>
                </a:tc>
                <a:extLst>
                  <a:ext uri="{0D108BD9-81ED-4DB2-BD59-A6C34878D82A}">
                    <a16:rowId xmlns="" xmlns:a16="http://schemas.microsoft.com/office/drawing/2014/main" val="10001"/>
                  </a:ext>
                </a:extLst>
              </a:tr>
              <a:tr h="109417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a:solidFill>
                            <a:srgbClr val="0F5494"/>
                          </a:solidFill>
                        </a:rPr>
                        <a:t>The length of the 1</a:t>
                      </a:r>
                      <a:r>
                        <a:rPr lang="en-US" baseline="30000" dirty="0">
                          <a:solidFill>
                            <a:srgbClr val="0F5494"/>
                          </a:solidFill>
                        </a:rPr>
                        <a:t>st</a:t>
                      </a:r>
                      <a:r>
                        <a:rPr lang="en-US" dirty="0">
                          <a:solidFill>
                            <a:srgbClr val="0F5494"/>
                          </a:solidFill>
                        </a:rPr>
                        <a:t> HRP depends on: the efficacy and efficiency of the surveillance scheme in place </a:t>
                      </a:r>
                    </a:p>
                    <a:p>
                      <a:endParaRPr lang="it-IT" dirty="0"/>
                    </a:p>
                  </a:txBody>
                  <a:tcPr>
                    <a:lnR w="57150" cap="flat" cmpd="sng" algn="ctr">
                      <a:solidFill>
                        <a:srgbClr val="A3A3E0"/>
                      </a:solidFill>
                      <a:prstDash val="solid"/>
                      <a:round/>
                      <a:headEnd type="none" w="med" len="med"/>
                      <a:tailEnd type="none" w="med" len="med"/>
                    </a:lnR>
                    <a:lnT w="57150" cap="flat" cmpd="sng" algn="ctr">
                      <a:solidFill>
                        <a:srgbClr val="BBE0E3">
                          <a:lumMod val="75000"/>
                        </a:srgbClr>
                      </a:solidFill>
                      <a:prstDash val="solid"/>
                      <a:round/>
                      <a:headEnd type="none" w="med" len="med"/>
                      <a:tailEnd type="none" w="med" len="med"/>
                    </a:lnT>
                    <a:lnB w="57150" cap="flat" cmpd="sng" algn="ctr">
                      <a:no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0" dirty="0">
                          <a:solidFill>
                            <a:srgbClr val="0F5494"/>
                          </a:solidFill>
                        </a:rPr>
                        <a:t>Outbreak management</a:t>
                      </a:r>
                      <a:endParaRPr lang="it-IT" b="1" dirty="0">
                        <a:solidFill>
                          <a:srgbClr val="0F5494"/>
                        </a:solidFill>
                      </a:endParaRPr>
                    </a:p>
                  </a:txBody>
                  <a:tcPr anchor="ctr">
                    <a:lnL w="57150" cap="flat" cmpd="sng" algn="ctr">
                      <a:solidFill>
                        <a:srgbClr val="A3A3E0"/>
                      </a:solidFill>
                      <a:prstDash val="solid"/>
                      <a:round/>
                      <a:headEnd type="none" w="med" len="med"/>
                      <a:tailEnd type="none" w="med" len="med"/>
                    </a:lnL>
                    <a:lnT w="57150" cap="flat" cmpd="sng" algn="ctr">
                      <a:solidFill>
                        <a:srgbClr val="BBE0E3">
                          <a:lumMod val="75000"/>
                        </a:srgbClr>
                      </a:solidFill>
                      <a:prstDash val="solid"/>
                      <a:round/>
                      <a:headEnd type="none" w="med" len="med"/>
                      <a:tailEnd type="none" w="med" len="med"/>
                    </a:lnT>
                    <a:lnB w="12700" cmpd="sng">
                      <a:noFill/>
                    </a:lnB>
                  </a:tcPr>
                </a:tc>
                <a:extLst>
                  <a:ext uri="{0D108BD9-81ED-4DB2-BD59-A6C34878D82A}">
                    <a16:rowId xmlns="" xmlns:a16="http://schemas.microsoft.com/office/drawing/2014/main" val="10002"/>
                  </a:ext>
                </a:extLst>
              </a:tr>
              <a:tr h="5257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F5494"/>
                          </a:solidFill>
                        </a:rPr>
                        <a:t>Surveillance strategy</a:t>
                      </a:r>
                      <a:endParaRPr lang="it-IT" b="1" dirty="0"/>
                    </a:p>
                  </a:txBody>
                  <a:tcPr>
                    <a:lnR w="57150" cap="flat" cmpd="sng" algn="ctr">
                      <a:solidFill>
                        <a:srgbClr val="A3A3E0"/>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lnL w="57150" cap="flat" cmpd="sng" algn="ctr">
                      <a:solidFill>
                        <a:srgbClr val="A3A3E0"/>
                      </a:solidFill>
                      <a:prstDash val="solid"/>
                      <a:round/>
                      <a:headEnd type="none" w="med" len="med"/>
                      <a:tailEnd type="none" w="med" len="med"/>
                    </a:lnL>
                    <a:lnB w="57150" cap="flat" cmpd="sng" algn="ctr">
                      <a:no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07397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484784"/>
            <a:ext cx="7772400" cy="648072"/>
          </a:xfrm>
        </p:spPr>
        <p:txBody>
          <a:bodyPr/>
          <a:lstStyle/>
          <a:p>
            <a:r>
              <a:rPr lang="en-GB" sz="2800" dirty="0"/>
              <a:t>HRPs duration </a:t>
            </a:r>
          </a:p>
        </p:txBody>
      </p:sp>
      <p:sp>
        <p:nvSpPr>
          <p:cNvPr id="3" name="Segnaposto testo 2"/>
          <p:cNvSpPr>
            <a:spLocks noGrp="1"/>
          </p:cNvSpPr>
          <p:nvPr>
            <p:ph type="body" idx="1"/>
          </p:nvPr>
        </p:nvSpPr>
        <p:spPr>
          <a:xfrm>
            <a:off x="755576" y="2348880"/>
            <a:ext cx="7772400" cy="3384375"/>
          </a:xfrm>
        </p:spPr>
        <p:txBody>
          <a:bodyPr/>
          <a:lstStyle/>
          <a:p>
            <a:pPr algn="just"/>
            <a:r>
              <a:rPr lang="en-GB" sz="2000" dirty="0"/>
              <a:t>The success of a disease control policy is related to the capacity to limit the spread of the infection during the two High Risk Periods of an epidemic:</a:t>
            </a:r>
          </a:p>
          <a:p>
            <a:pPr algn="just"/>
            <a:endParaRPr lang="en-GB" sz="2000" dirty="0">
              <a:solidFill>
                <a:srgbClr val="0000FF"/>
              </a:solidFill>
            </a:endParaRPr>
          </a:p>
          <a:p>
            <a:pPr algn="just"/>
            <a:r>
              <a:rPr lang="en-GB" sz="2000" dirty="0">
                <a:solidFill>
                  <a:srgbClr val="0000FF"/>
                </a:solidFill>
              </a:rPr>
              <a:t>Rapid identification of the virus (agent): early </a:t>
            </a:r>
            <a:r>
              <a:rPr lang="en-GB" sz="2000" dirty="0" smtClean="0">
                <a:solidFill>
                  <a:srgbClr val="0000FF"/>
                </a:solidFill>
              </a:rPr>
              <a:t>detection</a:t>
            </a:r>
            <a:endParaRPr lang="lv-LV" sz="2000" dirty="0" smtClean="0">
              <a:solidFill>
                <a:srgbClr val="0000FF"/>
              </a:solidFill>
            </a:endParaRPr>
          </a:p>
          <a:p>
            <a:pPr algn="just"/>
            <a:r>
              <a:rPr lang="en-GB" sz="2000" dirty="0" smtClean="0">
                <a:solidFill>
                  <a:srgbClr val="0000FF"/>
                </a:solidFill>
              </a:rPr>
              <a:t> </a:t>
            </a:r>
            <a:endParaRPr lang="en-GB" sz="2000" dirty="0">
              <a:solidFill>
                <a:srgbClr val="0000FF"/>
              </a:solidFill>
            </a:endParaRPr>
          </a:p>
          <a:p>
            <a:pPr algn="just"/>
            <a:r>
              <a:rPr lang="en-GB" sz="2000" dirty="0">
                <a:solidFill>
                  <a:srgbClr val="0000FF"/>
                </a:solidFill>
              </a:rPr>
              <a:t>Increased bio-security and hygienic </a:t>
            </a:r>
            <a:r>
              <a:rPr lang="en-GB" sz="2000" dirty="0" smtClean="0">
                <a:solidFill>
                  <a:srgbClr val="0000FF"/>
                </a:solidFill>
              </a:rPr>
              <a:t>standards</a:t>
            </a:r>
            <a:endParaRPr lang="lv-LV" sz="2000" dirty="0" smtClean="0">
              <a:solidFill>
                <a:srgbClr val="0000FF"/>
              </a:solidFill>
            </a:endParaRPr>
          </a:p>
          <a:p>
            <a:pPr algn="just"/>
            <a:endParaRPr lang="en-GB" sz="2000" dirty="0">
              <a:solidFill>
                <a:srgbClr val="0000FF"/>
              </a:solidFill>
            </a:endParaRPr>
          </a:p>
          <a:p>
            <a:pPr algn="just"/>
            <a:r>
              <a:rPr lang="en-GB" sz="2000" dirty="0">
                <a:solidFill>
                  <a:srgbClr val="0000FF"/>
                </a:solidFill>
              </a:rPr>
              <a:t>Prompt enforcement of appropriate control measures (reduction of the wild boar population)</a:t>
            </a:r>
          </a:p>
          <a:p>
            <a:pPr algn="just"/>
            <a:endParaRPr lang="en-GB" sz="2000" dirty="0"/>
          </a:p>
        </p:txBody>
      </p:sp>
    </p:spTree>
    <p:extLst>
      <p:ext uri="{BB962C8B-B14F-4D97-AF65-F5344CB8AC3E}">
        <p14:creationId xmlns:p14="http://schemas.microsoft.com/office/powerpoint/2010/main" val="161217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412777"/>
            <a:ext cx="8568952" cy="936103"/>
          </a:xfrm>
        </p:spPr>
        <p:txBody>
          <a:bodyPr/>
          <a:lstStyle/>
          <a:p>
            <a:r>
              <a:rPr lang="en-US" sz="2800" dirty="0" smtClean="0"/>
              <a:t>Efficiency of a surveillance system</a:t>
            </a:r>
            <a:endParaRPr lang="en-US" sz="2800" dirty="0"/>
          </a:p>
        </p:txBody>
      </p:sp>
      <p:sp>
        <p:nvSpPr>
          <p:cNvPr id="3" name="Segnaposto testo 2"/>
          <p:cNvSpPr>
            <a:spLocks noGrp="1"/>
          </p:cNvSpPr>
          <p:nvPr>
            <p:ph type="body" idx="1"/>
          </p:nvPr>
        </p:nvSpPr>
        <p:spPr>
          <a:xfrm>
            <a:off x="755576" y="2708920"/>
            <a:ext cx="7772400" cy="3168353"/>
          </a:xfrm>
        </p:spPr>
        <p:txBody>
          <a:bodyPr/>
          <a:lstStyle/>
          <a:p>
            <a:pPr algn="l"/>
            <a:r>
              <a:rPr lang="en-GB" sz="2000" b="1" dirty="0"/>
              <a:t>The efficiency </a:t>
            </a:r>
            <a:r>
              <a:rPr lang="lv-LV" sz="2000" b="1" dirty="0" err="1" smtClean="0"/>
              <a:t>of</a:t>
            </a:r>
            <a:r>
              <a:rPr lang="lv-LV" sz="2000" b="1" dirty="0" smtClean="0"/>
              <a:t> </a:t>
            </a:r>
            <a:r>
              <a:rPr lang="en-GB" sz="2000" b="1" dirty="0" smtClean="0"/>
              <a:t>a </a:t>
            </a:r>
            <a:r>
              <a:rPr lang="en-GB" sz="2000" b="1" dirty="0"/>
              <a:t>surveillance system is modulated according to the characteristics of:</a:t>
            </a:r>
          </a:p>
          <a:p>
            <a:pPr algn="l"/>
            <a:endParaRPr lang="en-GB" sz="2000" dirty="0"/>
          </a:p>
          <a:p>
            <a:pPr algn="l"/>
            <a:r>
              <a:rPr lang="en-GB" sz="2000" b="1" dirty="0"/>
              <a:t>Disease</a:t>
            </a:r>
            <a:r>
              <a:rPr lang="en-GB" sz="2000" dirty="0"/>
              <a:t>: lethality, spread, clinical signs</a:t>
            </a:r>
          </a:p>
          <a:p>
            <a:pPr algn="l"/>
            <a:r>
              <a:rPr lang="en-GB" sz="2000" b="1" dirty="0"/>
              <a:t>Susceptible host population</a:t>
            </a:r>
            <a:r>
              <a:rPr lang="en-GB" sz="2000" dirty="0"/>
              <a:t>: species, geographical </a:t>
            </a:r>
            <a:r>
              <a:rPr lang="en-GB" sz="2000" dirty="0" smtClean="0"/>
              <a:t>distribution</a:t>
            </a:r>
            <a:r>
              <a:rPr lang="en-GB" sz="2000" dirty="0"/>
              <a:t>, size, breeding system; biosecurity etc.</a:t>
            </a:r>
          </a:p>
          <a:p>
            <a:r>
              <a:rPr lang="en-GB" sz="2000" b="1" dirty="0"/>
              <a:t>and </a:t>
            </a:r>
          </a:p>
          <a:p>
            <a:pPr algn="l"/>
            <a:r>
              <a:rPr lang="en-GB" sz="2000" b="1" dirty="0"/>
              <a:t>Risk of introduction</a:t>
            </a:r>
            <a:r>
              <a:rPr lang="en-GB" sz="2000" dirty="0"/>
              <a:t>: risk assessment</a:t>
            </a:r>
          </a:p>
          <a:p>
            <a:pPr algn="l"/>
            <a:endParaRPr lang="en-GB" dirty="0"/>
          </a:p>
        </p:txBody>
      </p:sp>
      <p:sp>
        <p:nvSpPr>
          <p:cNvPr id="4" name="Segnaposto numero diapositiva 3"/>
          <p:cNvSpPr>
            <a:spLocks noGrp="1"/>
          </p:cNvSpPr>
          <p:nvPr>
            <p:ph type="sldNum" sz="quarter" idx="12"/>
          </p:nvPr>
        </p:nvSpPr>
        <p:spPr/>
        <p:txBody>
          <a:bodyPr/>
          <a:lstStyle/>
          <a:p>
            <a:pPr>
              <a:defRPr/>
            </a:pPr>
            <a:fld id="{86133261-F426-4E3C-B2AF-F6E5B7E61F25}" type="slidenum">
              <a:rPr lang="en-GB" smtClean="0"/>
              <a:pPr>
                <a:defRPr/>
              </a:pPr>
              <a:t>8</a:t>
            </a:fld>
            <a:endParaRPr lang="en-GB" dirty="0"/>
          </a:p>
        </p:txBody>
      </p:sp>
    </p:spTree>
    <p:extLst>
      <p:ext uri="{BB962C8B-B14F-4D97-AF65-F5344CB8AC3E}">
        <p14:creationId xmlns:p14="http://schemas.microsoft.com/office/powerpoint/2010/main" val="13409505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51D29931885E4B830A1570EAFB918A" ma:contentTypeVersion="2" ma:contentTypeDescription="Create a new document." ma:contentTypeScope="" ma:versionID="740a6bdf7d2ba505ffd43f68e82963e9">
  <xsd:schema xmlns:xsd="http://www.w3.org/2001/XMLSchema" xmlns:xs="http://www.w3.org/2001/XMLSchema" xmlns:p="http://schemas.microsoft.com/office/2006/metadata/properties" xmlns:ns1="http://schemas.microsoft.com/sharepoint/v3" targetNamespace="http://schemas.microsoft.com/office/2006/metadata/properties" ma:root="true" ma:fieldsID="58c033809eba6c005b0f7e67d21c05b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DBB52C-7338-46A7-804F-94D3B0CC4C67}">
  <ds:schemaRefs>
    <ds:schemaRef ds:uri="http://purl.org/dc/dcmitype/"/>
    <ds:schemaRef ds:uri="http://schemas.microsoft.com/office/2006/documentManagement/types"/>
    <ds:schemaRef ds:uri="http://schemas.microsoft.com/sharepoint/v3"/>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15CED134-6B24-4E31-AAEE-8AFAC7BD5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1AA313-8C53-431A-8BC1-240314D7FC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3384</TotalTime>
  <Words>1901</Words>
  <Application>Microsoft Office PowerPoint</Application>
  <PresentationFormat>On-screen Show (4:3)</PresentationFormat>
  <Paragraphs>259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Verdana</vt:lpstr>
      <vt:lpstr>Wingdings</vt:lpstr>
      <vt:lpstr>Default Design</vt:lpstr>
      <vt:lpstr>Better Training for Safer Food Initiative</vt:lpstr>
      <vt:lpstr>Overview </vt:lpstr>
      <vt:lpstr>Early detection and control of animal diseases Has the infection been introduced?   Determine trends over time Is the prevalence of the infection decreasing or increasing?   Assess whether animal health goals and targets are being reached Is the applied control/eradication strategy working? </vt:lpstr>
      <vt:lpstr>Disease surveillance in animal health is the on-going systematic collection, analysis and interpretation of data and the dissemination of information to those who need to know in order to take action   Monitoring may share common features with surveillance programs with the main difference being that monitoring activities do not require a pre-specified action to be taken although significant changes are likely to lead action   Surveys usually directed to identify a specific problem (for instance a preliminary survey carried out to have an estimate of prevalence before implementing a surveillance system for a specific disease) and surveys are usually limited in time. Surveys may be one component of a surveillance system as a whole  </vt:lpstr>
      <vt:lpstr>PowerPoint Presentation</vt:lpstr>
      <vt:lpstr>Passive or active: which is better?</vt:lpstr>
      <vt:lpstr>High Risk Periods</vt:lpstr>
      <vt:lpstr>HRPs duration </vt:lpstr>
      <vt:lpstr>Efficiency of a surveillance system</vt:lpstr>
      <vt:lpstr>Surveillance in wildlife</vt:lpstr>
      <vt:lpstr>Surveillance in practice </vt:lpstr>
      <vt:lpstr>Which animals have to be tested ? The suspect case definition</vt:lpstr>
      <vt:lpstr>Detection of ASF  using two suspect case definitions</vt:lpstr>
      <vt:lpstr>Passive surveillance: critical points I</vt:lpstr>
      <vt:lpstr>Passive surveillance: critical points II</vt:lpstr>
      <vt:lpstr>Passive surveillance: critical points III</vt:lpstr>
      <vt:lpstr>Active surveillance: critical points</vt:lpstr>
      <vt:lpstr>Active surveillance in infected areas</vt:lpstr>
      <vt:lpstr>ASF surveillance  in wild boar   Field example</vt:lpstr>
      <vt:lpstr>The 5%/95% strategy  What does it means?  </vt:lpstr>
      <vt:lpstr>PowerPoint Presentation</vt:lpstr>
      <vt:lpstr>PowerPoint Presentation</vt:lpstr>
      <vt:lpstr>PowerPoint Presentation</vt:lpstr>
      <vt:lpstr>The 5%/95% strategy sampling has to follow precise assumptions: </vt:lpstr>
      <vt:lpstr>Suspect case definition and ASF detection   Broader case definition: all shot animals: N. 2733   39 detected cases (1,4%) 2694 negative investigations  First case detected 25/06/2014  Narrow case definition: animals shot while showing clinical signs: N. 1  1 detected case (100%)  Lost 226 cases   No negative investigations  Case detected 20/08/2014</vt:lpstr>
      <vt:lpstr>PowerPoint Presentation</vt:lpstr>
      <vt:lpstr>Efficiency of passive vs active surveillance   Virus detection in dead animals: 178/227 = 0,78 Virus detection in shot animals: 39/2733 = 0,014  detection in dead/detection in shot 0,78/0,014 = 55,7   The probability to detected a virus in dead animals is 55 times higher than in shot animals  (55/(55+1)*100 = 98%  98 out of 100 are likely to be detected in dead wild boars  </vt:lpstr>
      <vt:lpstr>ASF prevalence estimation   Found dead animals = 78% Shot animals = 1,4%</vt:lpstr>
      <vt:lpstr>Take at home message</vt:lpstr>
      <vt:lpstr>PowerPoint Presentation</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Green Banner - 2014</dc:title>
  <dc:creator>turneem</dc:creator>
  <cp:lastModifiedBy>Kristīne Lamberga</cp:lastModifiedBy>
  <cp:revision>235</cp:revision>
  <dcterms:created xsi:type="dcterms:W3CDTF">2011-10-28T10:25:18Z</dcterms:created>
  <dcterms:modified xsi:type="dcterms:W3CDTF">2017-02-16T05:36:35Z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0x0101000B51D29931885E4B830A1570EAFB918A</vt:lpwstr>
  </property>
</Properties>
</file>