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43"/>
  </p:notesMasterIdLst>
  <p:handoutMasterIdLst>
    <p:handoutMasterId r:id="rId44"/>
  </p:handoutMasterIdLst>
  <p:sldIdLst>
    <p:sldId id="261" r:id="rId5"/>
    <p:sldId id="257" r:id="rId6"/>
    <p:sldId id="275" r:id="rId7"/>
    <p:sldId id="272" r:id="rId8"/>
    <p:sldId id="273" r:id="rId9"/>
    <p:sldId id="271" r:id="rId10"/>
    <p:sldId id="276" r:id="rId11"/>
    <p:sldId id="278" r:id="rId12"/>
    <p:sldId id="312" r:id="rId13"/>
    <p:sldId id="307" r:id="rId14"/>
    <p:sldId id="287" r:id="rId15"/>
    <p:sldId id="288" r:id="rId16"/>
    <p:sldId id="290" r:id="rId17"/>
    <p:sldId id="291" r:id="rId18"/>
    <p:sldId id="292" r:id="rId19"/>
    <p:sldId id="293" r:id="rId20"/>
    <p:sldId id="296" r:id="rId21"/>
    <p:sldId id="297" r:id="rId22"/>
    <p:sldId id="300" r:id="rId23"/>
    <p:sldId id="305" r:id="rId24"/>
    <p:sldId id="310" r:id="rId25"/>
    <p:sldId id="313" r:id="rId26"/>
    <p:sldId id="314" r:id="rId27"/>
    <p:sldId id="315" r:id="rId28"/>
    <p:sldId id="274" r:id="rId29"/>
    <p:sldId id="262" r:id="rId30"/>
    <p:sldId id="263" r:id="rId31"/>
    <p:sldId id="264" r:id="rId32"/>
    <p:sldId id="266" r:id="rId33"/>
    <p:sldId id="283" r:id="rId34"/>
    <p:sldId id="265" r:id="rId35"/>
    <p:sldId id="267" r:id="rId36"/>
    <p:sldId id="268" r:id="rId37"/>
    <p:sldId id="269" r:id="rId38"/>
    <p:sldId id="280" r:id="rId39"/>
    <p:sldId id="281" r:id="rId40"/>
    <p:sldId id="306" r:id="rId41"/>
    <p:sldId id="260" r:id="rId42"/>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72">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7B22"/>
    <a:srgbClr val="F5F5F5"/>
    <a:srgbClr val="0065A2"/>
    <a:srgbClr val="663300"/>
    <a:srgbClr val="FFD624"/>
    <a:srgbClr val="2C2F1D"/>
    <a:srgbClr val="FDE7D7"/>
    <a:srgbClr val="FEF2E8"/>
    <a:srgbClr val="0F5494"/>
    <a:srgbClr val="AFC6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11" autoAdjust="0"/>
    <p:restoredTop sz="86357" autoAdjust="0"/>
  </p:normalViewPr>
  <p:slideViewPr>
    <p:cSldViewPr>
      <p:cViewPr>
        <p:scale>
          <a:sx n="80" d="100"/>
          <a:sy n="80" d="100"/>
        </p:scale>
        <p:origin x="-174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077C6DE-A789-4AAB-87BE-A924DDA2AD57}" type="slidenum">
              <a:rPr lang="en-GB"/>
              <a:pPr>
                <a:defRPr/>
              </a:pPr>
              <a:t>‹#›</a:t>
            </a:fld>
            <a:endParaRPr lang="en-GB"/>
          </a:p>
        </p:txBody>
      </p:sp>
    </p:spTree>
    <p:extLst>
      <p:ext uri="{BB962C8B-B14F-4D97-AF65-F5344CB8AC3E}">
        <p14:creationId xmlns:p14="http://schemas.microsoft.com/office/powerpoint/2010/main" xmlns="" val="3756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3A0A35F-4F92-49E4-9F04-766A330FD38B}" type="slidenum">
              <a:rPr lang="en-GB"/>
              <a:pPr>
                <a:defRPr/>
              </a:pPr>
              <a:t>‹#›</a:t>
            </a:fld>
            <a:endParaRPr lang="en-GB"/>
          </a:p>
        </p:txBody>
      </p:sp>
    </p:spTree>
    <p:extLst>
      <p:ext uri="{BB962C8B-B14F-4D97-AF65-F5344CB8AC3E}">
        <p14:creationId xmlns:p14="http://schemas.microsoft.com/office/powerpoint/2010/main" xmlns="" val="1300127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79CCA-5078-4E5F-9DA0-486DACD24E83}" type="slidenum">
              <a:rPr lang="en-US" altLang="lt-LT"/>
              <a:pPr/>
              <a:t>3</a:t>
            </a:fld>
            <a:endParaRPr lang="en-US" altLang="lt-LT"/>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lt-LT" altLang="lt-L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Estimates</a:t>
            </a:r>
            <a:r>
              <a:rPr lang="pl-PL" dirty="0" smtClean="0"/>
              <a:t> </a:t>
            </a:r>
            <a:r>
              <a:rPr lang="pl-PL" dirty="0" err="1" smtClean="0"/>
              <a:t>are</a:t>
            </a:r>
            <a:r>
              <a:rPr lang="pl-PL" dirty="0" smtClean="0"/>
              <a:t> </a:t>
            </a:r>
            <a:r>
              <a:rPr lang="pl-PL" dirty="0" err="1" smtClean="0"/>
              <a:t>done</a:t>
            </a:r>
            <a:r>
              <a:rPr lang="pl-PL" dirty="0" smtClean="0"/>
              <a:t> </a:t>
            </a:r>
            <a:r>
              <a:rPr lang="pl-PL" dirty="0" err="1" smtClean="0"/>
              <a:t>in</a:t>
            </a:r>
            <a:r>
              <a:rPr lang="pl-PL" dirty="0" smtClean="0"/>
              <a:t> </a:t>
            </a:r>
            <a:r>
              <a:rPr lang="pl-PL" dirty="0" err="1" smtClean="0"/>
              <a:t>late</a:t>
            </a:r>
            <a:r>
              <a:rPr lang="pl-PL" baseline="0" dirty="0" smtClean="0"/>
              <a:t> </a:t>
            </a:r>
            <a:r>
              <a:rPr lang="pl-PL" baseline="0" dirty="0" err="1" smtClean="0"/>
              <a:t>winter</a:t>
            </a:r>
            <a:r>
              <a:rPr lang="pl-PL" baseline="0" dirty="0" smtClean="0"/>
              <a:t> and </a:t>
            </a:r>
            <a:r>
              <a:rPr lang="pl-PL" baseline="0" dirty="0" err="1" smtClean="0"/>
              <a:t>counts</a:t>
            </a:r>
            <a:r>
              <a:rPr lang="pl-PL" baseline="0" dirty="0" smtClean="0"/>
              <a:t> </a:t>
            </a:r>
            <a:r>
              <a:rPr lang="pl-PL" baseline="0" dirty="0" err="1" smtClean="0"/>
              <a:t>only</a:t>
            </a:r>
            <a:r>
              <a:rPr lang="pl-PL" baseline="0" dirty="0" smtClean="0"/>
              <a:t> </a:t>
            </a:r>
            <a:r>
              <a:rPr lang="pl-PL" baseline="0" dirty="0" err="1" smtClean="0"/>
              <a:t>adults</a:t>
            </a:r>
            <a:r>
              <a:rPr lang="pl-PL" baseline="0" dirty="0" smtClean="0"/>
              <a:t> and </a:t>
            </a:r>
            <a:r>
              <a:rPr lang="pl-PL" baseline="0" dirty="0" err="1" smtClean="0"/>
              <a:t>last</a:t>
            </a:r>
            <a:r>
              <a:rPr lang="pl-PL" baseline="0" dirty="0" smtClean="0"/>
              <a:t> </a:t>
            </a:r>
            <a:r>
              <a:rPr lang="pl-PL" baseline="0" dirty="0" err="1" smtClean="0"/>
              <a:t>year</a:t>
            </a:r>
            <a:r>
              <a:rPr lang="pl-PL" baseline="0" dirty="0" smtClean="0"/>
              <a:t> </a:t>
            </a:r>
            <a:r>
              <a:rPr lang="pl-PL" baseline="0" dirty="0" err="1" smtClean="0"/>
              <a:t>offspring</a:t>
            </a:r>
            <a:r>
              <a:rPr lang="pl-PL" baseline="0" dirty="0" smtClean="0"/>
              <a:t>/</a:t>
            </a:r>
            <a:r>
              <a:rPr lang="pl-PL" baseline="0" dirty="0" err="1" smtClean="0"/>
              <a:t>yearlings</a:t>
            </a:r>
            <a:r>
              <a:rPr lang="pl-PL" baseline="0" dirty="0" smtClean="0"/>
              <a:t>, </a:t>
            </a:r>
            <a:r>
              <a:rPr lang="pl-PL" baseline="0" dirty="0" err="1" smtClean="0"/>
              <a:t>hence</a:t>
            </a:r>
            <a:r>
              <a:rPr lang="pl-PL" baseline="0" dirty="0" smtClean="0"/>
              <a:t> </a:t>
            </a:r>
            <a:r>
              <a:rPr lang="pl-PL" baseline="0" dirty="0" err="1" smtClean="0"/>
              <a:t>hunting</a:t>
            </a:r>
            <a:r>
              <a:rPr lang="pl-PL" baseline="0" dirty="0" smtClean="0"/>
              <a:t> </a:t>
            </a:r>
            <a:r>
              <a:rPr lang="pl-PL" baseline="0" dirty="0" err="1" smtClean="0"/>
              <a:t>bag</a:t>
            </a:r>
            <a:r>
              <a:rPr lang="pl-PL" baseline="0" dirty="0" smtClean="0"/>
              <a:t> </a:t>
            </a:r>
            <a:r>
              <a:rPr lang="pl-PL" baseline="0" dirty="0" err="1" smtClean="0"/>
              <a:t>is</a:t>
            </a:r>
            <a:r>
              <a:rPr lang="pl-PL" baseline="0" dirty="0" smtClean="0"/>
              <a:t> so much </a:t>
            </a:r>
            <a:r>
              <a:rPr lang="pl-PL" baseline="0" dirty="0" err="1" smtClean="0"/>
              <a:t>higher</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31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Pros (</a:t>
            </a:r>
            <a:r>
              <a:rPr lang="pl-PL" dirty="0" err="1" smtClean="0"/>
              <a:t>efficient</a:t>
            </a:r>
            <a:r>
              <a:rPr lang="pl-PL" dirty="0" smtClean="0"/>
              <a:t>)</a:t>
            </a:r>
            <a:r>
              <a:rPr lang="pl-PL" baseline="0" dirty="0" smtClean="0"/>
              <a:t> and </a:t>
            </a:r>
            <a:r>
              <a:rPr lang="pl-PL" baseline="0" dirty="0" err="1" smtClean="0"/>
              <a:t>cons</a:t>
            </a:r>
            <a:r>
              <a:rPr lang="pl-PL" baseline="0" dirty="0" smtClean="0"/>
              <a:t> (</a:t>
            </a:r>
            <a:r>
              <a:rPr lang="pl-PL" baseline="0" dirty="0" err="1" smtClean="0"/>
              <a:t>disturbance</a:t>
            </a:r>
            <a:r>
              <a:rPr lang="pl-PL" baseline="0" dirty="0" smtClean="0"/>
              <a:t> and </a:t>
            </a:r>
            <a:r>
              <a:rPr lang="pl-PL" baseline="0" dirty="0" err="1" smtClean="0"/>
              <a:t>environmental</a:t>
            </a:r>
            <a:r>
              <a:rPr lang="pl-PL" baseline="0" dirty="0" smtClean="0"/>
              <a:t> </a:t>
            </a:r>
            <a:r>
              <a:rPr lang="pl-PL" baseline="0" dirty="0" err="1" smtClean="0"/>
              <a:t>contamination</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34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Not</a:t>
            </a:r>
            <a:r>
              <a:rPr lang="pl-PL" baseline="0" dirty="0" smtClean="0"/>
              <a:t> </a:t>
            </a:r>
            <a:r>
              <a:rPr lang="pl-PL" baseline="0" dirty="0" err="1" smtClean="0"/>
              <a:t>disturbant</a:t>
            </a:r>
            <a:r>
              <a:rPr lang="pl-PL" baseline="0" dirty="0" smtClean="0"/>
              <a:t>, </a:t>
            </a:r>
            <a:r>
              <a:rPr lang="pl-PL" baseline="0" dirty="0" err="1" smtClean="0"/>
              <a:t>can</a:t>
            </a:r>
            <a:r>
              <a:rPr lang="pl-PL" baseline="0" dirty="0" smtClean="0"/>
              <a:t> be much </a:t>
            </a:r>
            <a:r>
              <a:rPr lang="pl-PL" baseline="0" dirty="0" err="1" smtClean="0"/>
              <a:t>more</a:t>
            </a:r>
            <a:r>
              <a:rPr lang="pl-PL" baseline="0" dirty="0" smtClean="0"/>
              <a:t> </a:t>
            </a:r>
            <a:r>
              <a:rPr lang="pl-PL" baseline="0" dirty="0" err="1" smtClean="0"/>
              <a:t>selective</a:t>
            </a:r>
            <a:r>
              <a:rPr lang="pl-PL" baseline="0" dirty="0" smtClean="0"/>
              <a:t> (</a:t>
            </a:r>
            <a:r>
              <a:rPr lang="pl-PL" baseline="0" dirty="0" err="1" smtClean="0"/>
              <a:t>e.g</a:t>
            </a:r>
            <a:r>
              <a:rPr lang="pl-PL" baseline="0" dirty="0" smtClean="0"/>
              <a:t> </a:t>
            </a:r>
            <a:r>
              <a:rPr lang="pl-PL" baseline="0" dirty="0" err="1" smtClean="0"/>
              <a:t>targeting</a:t>
            </a:r>
            <a:r>
              <a:rPr lang="pl-PL" baseline="0" dirty="0" smtClean="0"/>
              <a:t> </a:t>
            </a:r>
            <a:r>
              <a:rPr lang="pl-PL" baseline="0" dirty="0" err="1" smtClean="0"/>
              <a:t>females</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5AD10-228D-4D9B-BCCC-F5D668EB3844}" type="slidenum">
              <a:rPr lang="en-US" altLang="lt-LT"/>
              <a:pPr/>
              <a:t>4</a:t>
            </a:fld>
            <a:endParaRPr lang="en-US" altLang="lt-LT"/>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lt-LT" alt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Wild</a:t>
            </a:r>
            <a:r>
              <a:rPr lang="pl-PL" baseline="0" dirty="0" smtClean="0"/>
              <a:t> </a:t>
            </a:r>
            <a:r>
              <a:rPr lang="pl-PL" baseline="0" dirty="0" err="1" smtClean="0"/>
              <a:t>boar</a:t>
            </a:r>
            <a:r>
              <a:rPr lang="pl-PL" baseline="0" dirty="0" smtClean="0"/>
              <a:t> </a:t>
            </a:r>
            <a:r>
              <a:rPr lang="pl-PL" baseline="0" dirty="0" err="1" smtClean="0"/>
              <a:t>is</a:t>
            </a:r>
            <a:r>
              <a:rPr lang="pl-PL" baseline="0" dirty="0" smtClean="0"/>
              <a:t> </a:t>
            </a:r>
            <a:r>
              <a:rPr lang="pl-PL" baseline="0" dirty="0" err="1" smtClean="0"/>
              <a:t>now</a:t>
            </a:r>
            <a:r>
              <a:rPr lang="pl-PL" baseline="0" dirty="0" smtClean="0"/>
              <a:t> </a:t>
            </a:r>
            <a:r>
              <a:rPr lang="pl-PL" baseline="0" dirty="0" err="1" smtClean="0"/>
              <a:t>well</a:t>
            </a:r>
            <a:r>
              <a:rPr lang="pl-PL" baseline="0" dirty="0" smtClean="0"/>
              <a:t> </a:t>
            </a:r>
            <a:r>
              <a:rPr lang="pl-PL" baseline="0" dirty="0" err="1" smtClean="0"/>
              <a:t>adapted</a:t>
            </a:r>
            <a:r>
              <a:rPr lang="pl-PL" baseline="0" dirty="0" smtClean="0"/>
              <a:t> to </a:t>
            </a:r>
            <a:r>
              <a:rPr lang="pl-PL" baseline="0" dirty="0" err="1" smtClean="0"/>
              <a:t>agricultural</a:t>
            </a:r>
            <a:r>
              <a:rPr lang="pl-PL" baseline="0" dirty="0" smtClean="0"/>
              <a:t> </a:t>
            </a:r>
            <a:r>
              <a:rPr lang="pl-PL" baseline="0" dirty="0" err="1" smtClean="0"/>
              <a:t>landscape</a:t>
            </a:r>
            <a:r>
              <a:rPr lang="pl-PL" baseline="0" dirty="0" smtClean="0"/>
              <a:t>, </a:t>
            </a:r>
            <a:r>
              <a:rPr lang="pl-PL" baseline="0" dirty="0" err="1" smtClean="0"/>
              <a:t>can</a:t>
            </a:r>
            <a:r>
              <a:rPr lang="pl-PL" baseline="0" dirty="0" smtClean="0"/>
              <a:t> live most of </a:t>
            </a:r>
            <a:r>
              <a:rPr lang="pl-PL" baseline="0" dirty="0" err="1" smtClean="0"/>
              <a:t>the</a:t>
            </a:r>
            <a:r>
              <a:rPr lang="pl-PL" baseline="0" dirty="0" smtClean="0"/>
              <a:t> </a:t>
            </a:r>
            <a:r>
              <a:rPr lang="pl-PL" baseline="0" dirty="0" err="1" smtClean="0"/>
              <a:t>year</a:t>
            </a:r>
            <a:r>
              <a:rPr lang="pl-PL" baseline="0" dirty="0" smtClean="0"/>
              <a:t> </a:t>
            </a:r>
            <a:r>
              <a:rPr lang="pl-PL" baseline="0" dirty="0" err="1" smtClean="0"/>
              <a:t>in</a:t>
            </a:r>
            <a:r>
              <a:rPr lang="pl-PL" baseline="0" dirty="0" smtClean="0"/>
              <a:t> </a:t>
            </a:r>
            <a:r>
              <a:rPr lang="pl-PL" baseline="0" dirty="0" err="1" smtClean="0"/>
              <a:t>the</a:t>
            </a:r>
            <a:r>
              <a:rPr lang="pl-PL" baseline="0" dirty="0" smtClean="0"/>
              <a:t> </a:t>
            </a:r>
            <a:r>
              <a:rPr lang="pl-PL" baseline="0" dirty="0" err="1" smtClean="0"/>
              <a:t>corn</a:t>
            </a:r>
            <a:r>
              <a:rPr lang="pl-PL" baseline="0" dirty="0" smtClean="0"/>
              <a:t> field</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228600" indent="-228600">
              <a:buAutoNum type="arabicPeriod"/>
            </a:pPr>
            <a:r>
              <a:rPr lang="pl-PL" dirty="0" err="1" smtClean="0"/>
              <a:t>Infected</a:t>
            </a:r>
            <a:r>
              <a:rPr lang="pl-PL" baseline="0" dirty="0" smtClean="0"/>
              <a:t> </a:t>
            </a:r>
            <a:r>
              <a:rPr lang="pl-PL" baseline="0" dirty="0" err="1" smtClean="0"/>
              <a:t>meat</a:t>
            </a:r>
            <a:r>
              <a:rPr lang="pl-PL" baseline="0" dirty="0" smtClean="0"/>
              <a:t> as a </a:t>
            </a:r>
            <a:r>
              <a:rPr lang="pl-PL" baseline="0" dirty="0" err="1" smtClean="0"/>
              <a:t>source</a:t>
            </a:r>
            <a:r>
              <a:rPr lang="pl-PL" baseline="0" dirty="0" smtClean="0"/>
              <a:t> of </a:t>
            </a:r>
            <a:r>
              <a:rPr lang="pl-PL" baseline="0" dirty="0" err="1" smtClean="0"/>
              <a:t>new</a:t>
            </a:r>
            <a:r>
              <a:rPr lang="pl-PL" baseline="0" dirty="0" smtClean="0"/>
              <a:t> </a:t>
            </a:r>
            <a:r>
              <a:rPr lang="pl-PL" baseline="0" dirty="0" err="1" smtClean="0"/>
              <a:t>infections</a:t>
            </a:r>
            <a:r>
              <a:rPr lang="pl-PL" baseline="0" dirty="0" smtClean="0"/>
              <a:t> – </a:t>
            </a:r>
            <a:r>
              <a:rPr lang="pl-PL" baseline="0" dirty="0" err="1" smtClean="0"/>
              <a:t>wild</a:t>
            </a:r>
            <a:r>
              <a:rPr lang="pl-PL" baseline="0" dirty="0" smtClean="0"/>
              <a:t> </a:t>
            </a:r>
            <a:r>
              <a:rPr lang="pl-PL" baseline="0" dirty="0" err="1" smtClean="0"/>
              <a:t>boar</a:t>
            </a:r>
            <a:r>
              <a:rPr lang="pl-PL" baseline="0" dirty="0" smtClean="0"/>
              <a:t> and </a:t>
            </a:r>
            <a:r>
              <a:rPr lang="pl-PL" baseline="0" dirty="0" err="1" smtClean="0"/>
              <a:t>pigs</a:t>
            </a:r>
            <a:endParaRPr lang="pl-PL" baseline="0" dirty="0" smtClean="0"/>
          </a:p>
          <a:p>
            <a:r>
              <a:rPr lang="pl-PL" dirty="0" smtClean="0"/>
              <a:t>2. </a:t>
            </a:r>
            <a:r>
              <a:rPr lang="pl-PL" dirty="0" err="1" smtClean="0"/>
              <a:t>Meat</a:t>
            </a:r>
            <a:r>
              <a:rPr lang="pl-PL" dirty="0" smtClean="0"/>
              <a:t> products </a:t>
            </a:r>
            <a:r>
              <a:rPr lang="pl-PL" dirty="0" err="1" smtClean="0"/>
              <a:t>in</a:t>
            </a:r>
            <a:r>
              <a:rPr lang="pl-PL" dirty="0" smtClean="0"/>
              <a:t> </a:t>
            </a:r>
            <a:r>
              <a:rPr lang="pl-PL" dirty="0" err="1" smtClean="0"/>
              <a:t>the</a:t>
            </a:r>
            <a:r>
              <a:rPr lang="pl-PL" dirty="0" smtClean="0"/>
              <a:t> </a:t>
            </a:r>
            <a:r>
              <a:rPr lang="pl-PL" dirty="0" err="1" smtClean="0"/>
              <a:t>garbage</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DAA086-316B-4289-8459-ED872E971CE6}" type="slidenum">
              <a:rPr lang="en-US" smtClean="0">
                <a:solidFill>
                  <a:prstClr val="black"/>
                </a:solidFill>
              </a:rPr>
              <a:pPr eaLnBrk="1" hangingPunct="1"/>
              <a:t>11</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CD1556D-6F58-4033-A832-B1C5E46157C9}" type="slidenum">
              <a:rPr lang="ru-RU">
                <a:solidFill>
                  <a:prstClr val="black"/>
                </a:solidFill>
              </a:rPr>
              <a:pPr/>
              <a:t>17</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pl-PL" dirty="0" err="1" smtClean="0"/>
              <a:t>This</a:t>
            </a:r>
            <a:r>
              <a:rPr lang="pl-PL" dirty="0" smtClean="0"/>
              <a:t> </a:t>
            </a:r>
            <a:r>
              <a:rPr lang="pl-PL" dirty="0" err="1" smtClean="0"/>
              <a:t>is</a:t>
            </a:r>
            <a:r>
              <a:rPr lang="pl-PL" dirty="0" smtClean="0"/>
              <a:t> </a:t>
            </a:r>
            <a:r>
              <a:rPr lang="pl-PL" dirty="0" err="1" smtClean="0"/>
              <a:t>escape</a:t>
            </a:r>
            <a:r>
              <a:rPr lang="pl-PL" baseline="0" dirty="0" smtClean="0"/>
              <a:t> </a:t>
            </a:r>
            <a:r>
              <a:rPr lang="pl-PL" baseline="0" dirty="0" err="1" smtClean="0"/>
              <a:t>movement</a:t>
            </a:r>
            <a:r>
              <a:rPr lang="pl-PL" baseline="0" dirty="0" smtClean="0"/>
              <a:t> </a:t>
            </a:r>
            <a:r>
              <a:rPr lang="pl-PL" baseline="0" dirty="0" err="1" smtClean="0"/>
              <a:t>from</a:t>
            </a:r>
            <a:r>
              <a:rPr lang="pl-PL" baseline="0" dirty="0" smtClean="0"/>
              <a:t> </a:t>
            </a:r>
            <a:r>
              <a:rPr lang="pl-PL" baseline="0" dirty="0" err="1" smtClean="0"/>
              <a:t>hunting</a:t>
            </a:r>
            <a:r>
              <a:rPr lang="pl-PL" baseline="0" dirty="0" smtClean="0"/>
              <a:t>, </a:t>
            </a:r>
            <a:r>
              <a:rPr lang="pl-PL" baseline="0" dirty="0" err="1" smtClean="0"/>
              <a:t>spent</a:t>
            </a:r>
            <a:r>
              <a:rPr lang="pl-PL" baseline="0" dirty="0" smtClean="0"/>
              <a:t> 3-months </a:t>
            </a:r>
            <a:r>
              <a:rPr lang="pl-PL" baseline="0" dirty="0" err="1" smtClean="0"/>
              <a:t>away</a:t>
            </a:r>
            <a:r>
              <a:rPr lang="pl-PL" baseline="0" dirty="0" smtClean="0"/>
              <a:t> </a:t>
            </a:r>
            <a:r>
              <a:rPr lang="pl-PL" baseline="0" dirty="0" err="1" smtClean="0"/>
              <a:t>from</a:t>
            </a:r>
            <a:r>
              <a:rPr lang="pl-PL" baseline="0" dirty="0" smtClean="0"/>
              <a:t> </a:t>
            </a:r>
            <a:r>
              <a:rPr lang="pl-PL" baseline="0" dirty="0" err="1" smtClean="0"/>
              <a:t>the</a:t>
            </a:r>
            <a:r>
              <a:rPr lang="pl-PL" baseline="0" dirty="0" smtClean="0"/>
              <a:t> </a:t>
            </a:r>
            <a:r>
              <a:rPr lang="pl-PL" baseline="0" dirty="0" err="1" smtClean="0"/>
              <a:t>home</a:t>
            </a:r>
            <a:r>
              <a:rPr lang="pl-PL" baseline="0" dirty="0" smtClean="0"/>
              <a:t> </a:t>
            </a:r>
            <a:r>
              <a:rPr lang="pl-PL" baseline="0" dirty="0" err="1" smtClean="0"/>
              <a:t>range</a:t>
            </a:r>
            <a:endParaRPr lang="bg-BG" dirty="0"/>
          </a:p>
        </p:txBody>
      </p:sp>
      <p:sp>
        <p:nvSpPr>
          <p:cNvPr id="4" name="Контейнер за номер на слайда 3"/>
          <p:cNvSpPr>
            <a:spLocks noGrp="1"/>
          </p:cNvSpPr>
          <p:nvPr>
            <p:ph type="sldNum" sz="quarter" idx="10"/>
          </p:nvPr>
        </p:nvSpPr>
        <p:spPr/>
        <p:txBody>
          <a:bodyPr/>
          <a:lstStyle/>
          <a:p>
            <a:fld id="{8F27126D-6614-40B3-8896-B283D47E9F22}" type="slidenum">
              <a:rPr lang="ru-RU" smtClean="0"/>
              <a:pPr/>
              <a:t>19</a:t>
            </a:fld>
            <a:endParaRPr lang="ru-RU" dirty="0"/>
          </a:p>
        </p:txBody>
      </p:sp>
    </p:spTree>
    <p:extLst>
      <p:ext uri="{BB962C8B-B14F-4D97-AF65-F5344CB8AC3E}">
        <p14:creationId xmlns:p14="http://schemas.microsoft.com/office/powerpoint/2010/main" xmlns="" val="33494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dirty="0" smtClean="0"/>
              <a:t>But most </a:t>
            </a:r>
            <a:r>
              <a:rPr lang="pl-PL" dirty="0" err="1" smtClean="0"/>
              <a:t>animals</a:t>
            </a:r>
            <a:r>
              <a:rPr lang="pl-PL" dirty="0" smtClean="0"/>
              <a:t> </a:t>
            </a:r>
            <a:r>
              <a:rPr lang="pl-PL" dirty="0" err="1" smtClean="0"/>
              <a:t>are</a:t>
            </a:r>
            <a:r>
              <a:rPr lang="pl-PL" dirty="0" smtClean="0"/>
              <a:t> </a:t>
            </a:r>
            <a:r>
              <a:rPr lang="pl-PL" dirty="0" err="1" smtClean="0"/>
              <a:t>sendentary</a:t>
            </a:r>
            <a:r>
              <a:rPr lang="pl-PL" baseline="0" dirty="0" smtClean="0"/>
              <a:t> </a:t>
            </a:r>
            <a:r>
              <a:rPr lang="pl-PL" dirty="0" smtClean="0"/>
              <a:t>and long </a:t>
            </a:r>
            <a:r>
              <a:rPr lang="pl-PL" dirty="0" err="1" smtClean="0"/>
              <a:t>distance</a:t>
            </a:r>
            <a:r>
              <a:rPr lang="pl-PL" dirty="0" smtClean="0"/>
              <a:t> </a:t>
            </a:r>
            <a:r>
              <a:rPr lang="pl-PL" dirty="0" err="1" smtClean="0"/>
              <a:t>movements</a:t>
            </a:r>
            <a:r>
              <a:rPr lang="pl-PL" dirty="0" smtClean="0"/>
              <a:t> &lt;10%</a:t>
            </a:r>
          </a:p>
          <a:p>
            <a:endParaRPr lang="bg-BG" dirty="0"/>
          </a:p>
        </p:txBody>
      </p:sp>
      <p:sp>
        <p:nvSpPr>
          <p:cNvPr id="4" name="Контейнер за номер на слайда 3"/>
          <p:cNvSpPr>
            <a:spLocks noGrp="1"/>
          </p:cNvSpPr>
          <p:nvPr>
            <p:ph type="sldNum" sz="quarter" idx="10"/>
          </p:nvPr>
        </p:nvSpPr>
        <p:spPr/>
        <p:txBody>
          <a:bodyPr/>
          <a:lstStyle/>
          <a:p>
            <a:fld id="{8F27126D-6614-40B3-8896-B283D47E9F22}" type="slidenum">
              <a:rPr lang="ru-RU" smtClean="0"/>
              <a:pPr/>
              <a:t>20</a:t>
            </a:fld>
            <a:endParaRPr lang="ru-RU" dirty="0"/>
          </a:p>
        </p:txBody>
      </p:sp>
    </p:spTree>
    <p:extLst>
      <p:ext uri="{BB962C8B-B14F-4D97-AF65-F5344CB8AC3E}">
        <p14:creationId xmlns:p14="http://schemas.microsoft.com/office/powerpoint/2010/main" xmlns="" val="33494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Life-cycle</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a:t>Click to add title…Verdana 36pts</a:t>
            </a:r>
            <a:br>
              <a:rPr lang="en-US" dirty="0"/>
            </a:br>
            <a:r>
              <a:rPr lang="en-US" dirty="0"/>
              <a:t>Subtitle here (</a:t>
            </a:r>
            <a:r>
              <a:rPr lang="en-US" dirty="0" err="1"/>
              <a:t>verdana</a:t>
            </a:r>
            <a:r>
              <a:rPr lang="en-US" dirty="0"/>
              <a:t> 30pts – not bold)</a:t>
            </a:r>
            <a:endParaRPr lang="en-GB" dirty="0"/>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a:t>Click to </a:t>
            </a:r>
            <a:r>
              <a:rPr lang="fr-BE" dirty="0" err="1"/>
              <a:t>add</a:t>
            </a:r>
            <a:r>
              <a:rPr lang="fr-BE" dirty="0"/>
              <a:t> date - </a:t>
            </a:r>
            <a:r>
              <a:rPr lang="fr-BE" dirty="0" err="1"/>
              <a:t>verdana</a:t>
            </a:r>
            <a:r>
              <a:rPr lang="fr-BE" dirty="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a:t>Click to </a:t>
            </a:r>
            <a:r>
              <a:rPr lang="fr-BE" dirty="0" err="1"/>
              <a:t>add</a:t>
            </a:r>
            <a:r>
              <a:rPr lang="fr-BE" dirty="0"/>
              <a:t> </a:t>
            </a:r>
            <a:r>
              <a:rPr lang="fr-BE" dirty="0" err="1"/>
              <a:t>name</a:t>
            </a:r>
            <a:r>
              <a:rPr lang="fr-BE" dirty="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a:solidFill>
                  <a:schemeClr val="bg1">
                    <a:lumMod val="50000"/>
                  </a:schemeClr>
                </a:solidFill>
              </a:rPr>
              <a:t>Click to </a:t>
            </a:r>
            <a:r>
              <a:rPr lang="fr-BE" sz="1000" b="0" dirty="0" err="1">
                <a:solidFill>
                  <a:schemeClr val="bg1">
                    <a:lumMod val="50000"/>
                  </a:schemeClr>
                </a:solidFill>
              </a:rPr>
              <a:t>add</a:t>
            </a:r>
            <a:r>
              <a:rPr lang="fr-BE" sz="1000" b="0" dirty="0">
                <a:solidFill>
                  <a:schemeClr val="bg1">
                    <a:lumMod val="50000"/>
                  </a:schemeClr>
                </a:solidFill>
              </a:rPr>
              <a:t> </a:t>
            </a:r>
            <a:r>
              <a:rPr lang="fr-BE" sz="1000" b="0" dirty="0" err="1">
                <a:solidFill>
                  <a:schemeClr val="bg1">
                    <a:lumMod val="50000"/>
                  </a:schemeClr>
                </a:solidFill>
              </a:rPr>
              <a:t>disclaimer</a:t>
            </a:r>
            <a:r>
              <a:rPr lang="fr-BE" sz="1000" b="0" dirty="0">
                <a:solidFill>
                  <a:schemeClr val="bg1">
                    <a:lumMod val="50000"/>
                  </a:schemeClr>
                </a:solidFill>
              </a:rPr>
              <a:t>…</a:t>
            </a:r>
            <a:endParaRPr lang="en-GB" sz="1000" b="0"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894"/>
            <a:ext cx="3008313" cy="1162050"/>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575050" y="1762895"/>
            <a:ext cx="5111750" cy="3898354"/>
          </a:xfrm>
        </p:spPr>
        <p:txBody>
          <a:bodyPr/>
          <a:lstStyle>
            <a:lvl1pPr>
              <a:defRPr sz="3200">
                <a:solidFill>
                  <a:schemeClr val="bg2">
                    <a:lumMod val="50000"/>
                  </a:schemeClr>
                </a:solidFill>
              </a:defRPr>
            </a:lvl1pPr>
            <a:lvl2pPr>
              <a:buClr>
                <a:srgbClr val="F47B22"/>
              </a:buClr>
              <a:defRPr sz="2800">
                <a:solidFill>
                  <a:schemeClr val="bg2">
                    <a:lumMod val="50000"/>
                  </a:schemeClr>
                </a:solidFill>
              </a:defRPr>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2924945"/>
            <a:ext cx="3008313" cy="2736304"/>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baseline="0" dirty="0">
                <a:solidFill>
                  <a:schemeClr val="bg1"/>
                </a:solidFill>
                <a:latin typeface="+mj-lt"/>
              </a:rPr>
              <a:t>Food </a:t>
            </a:r>
            <a:r>
              <a:rPr lang="fr-BE" sz="700" b="0" i="1" baseline="0" dirty="0" err="1">
                <a:solidFill>
                  <a:schemeClr val="bg1"/>
                </a:solidFill>
                <a:latin typeface="+mj-lt"/>
              </a:rPr>
              <a:t>safety</a:t>
            </a:r>
            <a:endParaRPr lang="fr-BE" sz="450" b="0" i="1" baseline="0"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725190"/>
            <a:ext cx="2058988" cy="4440114"/>
          </a:xfrm>
        </p:spPr>
        <p:txBody>
          <a:bodyPr vert="eaVert"/>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25190"/>
            <a:ext cx="6029325" cy="4440114"/>
          </a:xfrm>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ltLang="lt-LT"/>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lt-LT"/>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1478C47-2404-4652-9D73-4E5FC728FA9A}" type="slidenum">
              <a:rPr lang="en-US" altLang="lt-LT"/>
              <a:pPr/>
              <a:t>‹#›</a:t>
            </a:fld>
            <a:endParaRPr lang="en-US" altLang="lt-LT"/>
          </a:p>
        </p:txBody>
      </p:sp>
    </p:spTree>
    <p:extLst>
      <p:ext uri="{BB962C8B-B14F-4D97-AF65-F5344CB8AC3E}">
        <p14:creationId xmlns:p14="http://schemas.microsoft.com/office/powerpoint/2010/main" xmlns="" val="42385721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389688"/>
            <a:ext cx="2133600" cy="269875"/>
          </a:xfrm>
          <a:prstGeom prst="rect">
            <a:avLst/>
          </a:prstGeom>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xfrm>
            <a:off x="3124200" y="6389688"/>
            <a:ext cx="2895600" cy="269875"/>
          </a:xfrm>
          <a:prstGeom prst="rect">
            <a:avLst/>
          </a:prstGeom>
          <a:ln/>
        </p:spPr>
        <p:txBody>
          <a:bodyPr/>
          <a:lstStyle>
            <a:lvl1pPr>
              <a:defRPr/>
            </a:lvl1pPr>
          </a:lstStyle>
          <a:p>
            <a:pPr>
              <a:defRPr/>
            </a:pPr>
            <a:r>
              <a:rPr lang="en-US">
                <a:solidFill>
                  <a:srgbClr val="000000"/>
                </a:solidFill>
              </a:rPr>
              <a:t>FAO/the EuFMD Commission, Tripartite Group Meeting, Brussels, 5th Dec. 2011 </a:t>
            </a:r>
            <a:endParaRPr lang="en-GB">
              <a:solidFill>
                <a:srgbClr val="000000"/>
              </a:solidFill>
            </a:endParaRPr>
          </a:p>
        </p:txBody>
      </p:sp>
      <p:sp>
        <p:nvSpPr>
          <p:cNvPr id="6" name="Rectangle 6"/>
          <p:cNvSpPr>
            <a:spLocks noGrp="1" noChangeArrowheads="1"/>
          </p:cNvSpPr>
          <p:nvPr>
            <p:ph type="sldNum" sz="quarter" idx="12"/>
          </p:nvPr>
        </p:nvSpPr>
        <p:spPr>
          <a:xfrm>
            <a:off x="6553200" y="6389688"/>
            <a:ext cx="2133600" cy="269875"/>
          </a:xfrm>
          <a:prstGeom prst="rect">
            <a:avLst/>
          </a:prstGeom>
          <a:ln/>
        </p:spPr>
        <p:txBody>
          <a:bodyPr/>
          <a:lstStyle>
            <a:lvl1pPr>
              <a:defRPr/>
            </a:lvl1pPr>
          </a:lstStyle>
          <a:p>
            <a:pPr>
              <a:defRPr/>
            </a:pPr>
            <a:fld id="{F4F77C5F-7D5A-48D0-8A3D-E0C384E63C6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46092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4229894" y="1556271"/>
            <a:ext cx="3798490" cy="936625"/>
          </a:xfrm>
        </p:spPr>
        <p:txBody>
          <a:bodyPr anchor="ctr" anchorCtr="0"/>
          <a:lstStyle>
            <a:lvl1pPr marL="0" indent="0" algn="l">
              <a:buFontTx/>
              <a:buNone/>
              <a:defRPr sz="2400" baseline="0">
                <a:solidFill>
                  <a:srgbClr val="F47B22"/>
                </a:solidFill>
              </a:defRPr>
            </a:lvl1pPr>
          </a:lstStyle>
          <a:p>
            <a:r>
              <a:rPr lang="en-US" dirty="0"/>
              <a:t>Click to add title </a:t>
            </a: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Text Placeholder 12"/>
          <p:cNvSpPr>
            <a:spLocks noGrp="1"/>
          </p:cNvSpPr>
          <p:nvPr>
            <p:ph type="body" sz="quarter" idx="13" hasCustomPrompt="1"/>
          </p:nvPr>
        </p:nvSpPr>
        <p:spPr>
          <a:xfrm>
            <a:off x="4229894" y="2565400"/>
            <a:ext cx="3798000" cy="3743325"/>
          </a:xfrm>
        </p:spPr>
        <p:txBody>
          <a:bodyPr/>
          <a:lstStyle>
            <a:lvl1pPr marL="0" indent="0">
              <a:buFontTx/>
              <a:buNone/>
              <a:defRPr sz="1200" i="0">
                <a:solidFill>
                  <a:schemeClr val="bg2">
                    <a:lumMod val="50000"/>
                  </a:schemeClr>
                </a:solidFill>
              </a:defRPr>
            </a:lvl1pPr>
          </a:lstStyle>
          <a:p>
            <a:pPr lvl="0"/>
            <a:r>
              <a:rPr lang="en-US" dirty="0"/>
              <a:t>Click to add text</a:t>
            </a:r>
          </a:p>
          <a:p>
            <a:pPr lvl="0"/>
            <a:r>
              <a:rPr lang="en-US" dirty="0"/>
              <a:t>Verdana 14pt</a:t>
            </a:r>
            <a:endParaRPr lang="en-GB" dirty="0"/>
          </a:p>
        </p:txBody>
      </p:sp>
      <p:sp>
        <p:nvSpPr>
          <p:cNvPr id="5" name="Picture Placeholder 4"/>
          <p:cNvSpPr>
            <a:spLocks noGrp="1"/>
          </p:cNvSpPr>
          <p:nvPr>
            <p:ph type="pic" sz="quarter" idx="14" hasCustomPrompt="1"/>
          </p:nvPr>
        </p:nvSpPr>
        <p:spPr>
          <a:xfrm>
            <a:off x="0" y="989013"/>
            <a:ext cx="4230688" cy="5868987"/>
          </a:xfrm>
        </p:spPr>
        <p:txBody>
          <a:bodyPr anchor="ctr"/>
          <a:lstStyle>
            <a:lvl1pPr algn="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a:t>
            </a:r>
            <a:r>
              <a:rPr lang="fr-BE" dirty="0" err="1"/>
              <a:t>left</a:t>
            </a:r>
            <a:r>
              <a:rPr lang="fr-BE" dirty="0"/>
              <a:t>.</a:t>
            </a:r>
          </a:p>
          <a:p>
            <a:r>
              <a:rPr lang="fr-BE" dirty="0"/>
              <a:t>Click to </a:t>
            </a:r>
            <a:r>
              <a:rPr lang="fr-BE" dirty="0" err="1"/>
              <a:t>add</a:t>
            </a:r>
            <a:r>
              <a:rPr lang="fr-BE" dirty="0"/>
              <a:t> </a:t>
            </a:r>
            <a:r>
              <a:rPr lang="fr-BE" dirty="0" err="1"/>
              <a:t>picture</a:t>
            </a:r>
            <a:r>
              <a:rPr lang="fr-BE" dirty="0"/>
              <a:t>…</a:t>
            </a:r>
            <a:endParaRPr lang="en-GB"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4355976" y="3138227"/>
            <a:ext cx="4734594" cy="15869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1115616" y="1628800"/>
            <a:ext cx="3798000" cy="936625"/>
          </a:xfrm>
        </p:spPr>
        <p:txBody>
          <a:bodyPr/>
          <a:lstStyle>
            <a:lvl1pPr algn="r">
              <a:defRPr sz="2400">
                <a:solidFill>
                  <a:srgbClr val="F47B22"/>
                </a:solidFill>
              </a:defRPr>
            </a:lvl1pPr>
          </a:lstStyle>
          <a:p>
            <a:r>
              <a:rPr lang="en-US" dirty="0"/>
              <a:t>Click to add title</a:t>
            </a:r>
            <a:br>
              <a:rPr lang="en-US" dirty="0"/>
            </a:b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8" name="Text Placeholder 7"/>
          <p:cNvSpPr>
            <a:spLocks noGrp="1"/>
          </p:cNvSpPr>
          <p:nvPr>
            <p:ph type="body" sz="quarter" idx="13" hasCustomPrompt="1"/>
          </p:nvPr>
        </p:nvSpPr>
        <p:spPr>
          <a:xfrm>
            <a:off x="1150962" y="2671193"/>
            <a:ext cx="3798000" cy="3600450"/>
          </a:xfrm>
        </p:spPr>
        <p:txBody>
          <a:bodyPr/>
          <a:lstStyle>
            <a:lvl1pPr algn="r">
              <a:defRPr sz="1200" i="0">
                <a:solidFill>
                  <a:schemeClr val="bg2">
                    <a:lumMod val="50000"/>
                  </a:schemeClr>
                </a:solidFill>
              </a:defRPr>
            </a:lvl1pPr>
          </a:lstStyle>
          <a:p>
            <a:pPr lvl="0"/>
            <a:r>
              <a:rPr lang="en-US" dirty="0"/>
              <a:t>Click to add text</a:t>
            </a:r>
          </a:p>
          <a:p>
            <a:pPr lvl="0"/>
            <a:r>
              <a:rPr lang="en-US" dirty="0" err="1"/>
              <a:t>verdana</a:t>
            </a:r>
            <a:r>
              <a:rPr lang="en-US" dirty="0"/>
              <a:t> 14pt</a:t>
            </a:r>
            <a:endParaRPr lang="en-GB" dirty="0"/>
          </a:p>
        </p:txBody>
      </p:sp>
      <p:sp>
        <p:nvSpPr>
          <p:cNvPr id="10" name="Picture Placeholder 4"/>
          <p:cNvSpPr>
            <a:spLocks noGrp="1"/>
          </p:cNvSpPr>
          <p:nvPr>
            <p:ph type="pic" sz="quarter" idx="14" hasCustomPrompt="1"/>
          </p:nvPr>
        </p:nvSpPr>
        <p:spPr>
          <a:xfrm>
            <a:off x="4913312" y="989013"/>
            <a:ext cx="4230688" cy="5868987"/>
          </a:xfrm>
        </p:spPr>
        <p:txBody>
          <a:bodyPr anchor="ctr"/>
          <a:lstStyle>
            <a:lvl1pP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right.</a:t>
            </a:r>
          </a:p>
          <a:p>
            <a:r>
              <a:rPr lang="fr-BE" dirty="0"/>
              <a:t>Click to </a:t>
            </a:r>
            <a:r>
              <a:rPr lang="fr-BE" dirty="0" err="1"/>
              <a:t>add</a:t>
            </a:r>
            <a:r>
              <a:rPr lang="fr-BE" dirty="0"/>
              <a:t> </a:t>
            </a:r>
            <a:r>
              <a:rPr lang="fr-BE" dirty="0" err="1"/>
              <a:t>picture</a:t>
            </a:r>
            <a:r>
              <a:rPr lang="fr-BE" dirty="0"/>
              <a: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33109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307975"/>
            <a:ext cx="1593850" cy="1101725"/>
          </a:xfrm>
          <a:prstGeom prst="rect">
            <a:avLst/>
          </a:prstGeom>
          <a:noFill/>
          <a:ln w="9525">
            <a:noFill/>
            <a:miter lim="800000"/>
            <a:headEnd/>
            <a:tailEnd/>
          </a:ln>
        </p:spPr>
      </p:pic>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TextBox 9"/>
          <p:cNvSpPr txBox="1"/>
          <p:nvPr userDrawn="1"/>
        </p:nvSpPr>
        <p:spPr>
          <a:xfrm>
            <a:off x="0" y="4917439"/>
            <a:ext cx="4355976" cy="488347"/>
          </a:xfrm>
          <a:prstGeom prst="rect">
            <a:avLst/>
          </a:prstGeom>
          <a:noFill/>
        </p:spPr>
        <p:txBody>
          <a:bodyPr wrap="none" rtlCol="0">
            <a:noAutofit/>
          </a:bodyPr>
          <a:lstStyle/>
          <a:p>
            <a:pPr algn="r"/>
            <a:r>
              <a:rPr lang="fr-BE" sz="1400" b="1" i="0" dirty="0" err="1">
                <a:solidFill>
                  <a:srgbClr val="F47B22"/>
                </a:solidFill>
              </a:rPr>
              <a:t>Better</a:t>
            </a:r>
            <a:r>
              <a:rPr lang="fr-BE" sz="1400" b="1" i="0" dirty="0">
                <a:solidFill>
                  <a:srgbClr val="F47B22"/>
                </a:solidFill>
              </a:rPr>
              <a:t> Training for </a:t>
            </a:r>
            <a:r>
              <a:rPr lang="fr-BE" sz="1400" b="1" i="0" dirty="0" err="1">
                <a:solidFill>
                  <a:srgbClr val="F47B22"/>
                </a:solidFill>
              </a:rPr>
              <a:t>Safer</a:t>
            </a:r>
            <a:r>
              <a:rPr lang="fr-BE" sz="1400" b="1" i="0" dirty="0">
                <a:solidFill>
                  <a:srgbClr val="F47B22"/>
                </a:solidFill>
              </a:rPr>
              <a:t> Food</a:t>
            </a:r>
          </a:p>
          <a:p>
            <a:pPr algn="r"/>
            <a:r>
              <a:rPr lang="fr-BE" sz="1800" b="1" i="0" dirty="0">
                <a:solidFill>
                  <a:srgbClr val="F47B22"/>
                </a:solidFill>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a:t>Contractor</a:t>
            </a:r>
            <a:r>
              <a:rPr lang="fr-BE" dirty="0"/>
              <a:t> contact </a:t>
            </a:r>
            <a:r>
              <a:rPr lang="fr-BE" dirty="0" err="1"/>
              <a:t>details</a:t>
            </a:r>
            <a:endParaRPr lang="fr-BE" dirty="0"/>
          </a:p>
          <a:p>
            <a:pPr lvl="0"/>
            <a:r>
              <a:rPr lang="fr-BE" dirty="0"/>
              <a:t>Name - </a:t>
            </a:r>
            <a:r>
              <a:rPr lang="fr-BE" dirty="0" err="1"/>
              <a:t>Verdana</a:t>
            </a:r>
            <a:r>
              <a:rPr lang="fr-BE" dirty="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a:t>Address</a:t>
            </a:r>
            <a:r>
              <a:rPr lang="fr-BE" dirty="0"/>
              <a:t>, Phone, Email, </a:t>
            </a:r>
            <a:r>
              <a:rPr lang="fr-BE" dirty="0" err="1"/>
              <a:t>Website</a:t>
            </a:r>
            <a:r>
              <a:rPr lang="fr-BE" dirty="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a:t>Click to add disclaimer…</a:t>
            </a:r>
          </a:p>
        </p:txBody>
      </p:sp>
      <p:sp>
        <p:nvSpPr>
          <p:cNvPr id="3" name="Text Placeholder 2"/>
          <p:cNvSpPr>
            <a:spLocks noGrp="1"/>
          </p:cNvSpPr>
          <p:nvPr>
            <p:ph type="body" sz="quarter" idx="13" hasCustomPrompt="1"/>
          </p:nvPr>
        </p:nvSpPr>
        <p:spPr>
          <a:xfrm>
            <a:off x="304676" y="5446291"/>
            <a:ext cx="4051300"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a:t>European Commission</a:t>
            </a:r>
            <a:br>
              <a:rPr lang="en-GB" dirty="0"/>
            </a:br>
            <a:r>
              <a:rPr lang="en-GB" dirty="0"/>
              <a:t>Consumers, Health and Food Executive Agency</a:t>
            </a:r>
            <a:br>
              <a:rPr lang="en-GB" dirty="0"/>
            </a:br>
            <a:r>
              <a:rPr lang="en-GB" dirty="0"/>
              <a:t>DRB A3/042</a:t>
            </a:r>
            <a:br>
              <a:rPr lang="en-GB" dirty="0"/>
            </a:br>
            <a:r>
              <a:rPr lang="en-GB" dirty="0"/>
              <a:t>L-2920 Luxembourg</a:t>
            </a:r>
            <a:endParaRPr lang="en-US" dirty="0"/>
          </a:p>
        </p:txBody>
      </p:sp>
    </p:spTree>
    <p:extLst>
      <p:ext uri="{BB962C8B-B14F-4D97-AF65-F5344CB8AC3E}">
        <p14:creationId xmlns:p14="http://schemas.microsoft.com/office/powerpoint/2010/main" xmlns="" val="25875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44824"/>
            <a:ext cx="7772400" cy="2376265"/>
          </a:xfrm>
        </p:spPr>
        <p:txBody>
          <a:bodyPr anchor="t"/>
          <a:lstStyle>
            <a:lvl1pPr algn="ctr">
              <a:defRPr sz="3600" b="1" cap="none" baseline="0">
                <a:solidFill>
                  <a:srgbClr val="F47B22"/>
                </a:solidFill>
              </a:defRPr>
            </a:lvl1pPr>
          </a:lstStyle>
          <a:p>
            <a:r>
              <a:rPr lang="en-US" dirty="0"/>
              <a:t>SECTION HEADER</a:t>
            </a:r>
            <a:br>
              <a:rPr lang="en-US" dirty="0"/>
            </a:br>
            <a:r>
              <a:rPr lang="en-US" dirty="0"/>
              <a:t>Click to add title</a:t>
            </a:r>
            <a:br>
              <a:rPr lang="en-US" dirty="0"/>
            </a:br>
            <a:r>
              <a:rPr lang="en-US" dirty="0"/>
              <a:t>Verdana 36pt</a:t>
            </a:r>
            <a:endParaRPr lang="en-GB" dirty="0"/>
          </a:p>
        </p:txBody>
      </p:sp>
      <p:sp>
        <p:nvSpPr>
          <p:cNvPr id="3" name="Text Placeholder 2"/>
          <p:cNvSpPr>
            <a:spLocks noGrp="1"/>
          </p:cNvSpPr>
          <p:nvPr>
            <p:ph type="body" idx="1" hasCustomPrompt="1"/>
          </p:nvPr>
        </p:nvSpPr>
        <p:spPr>
          <a:xfrm>
            <a:off x="755576" y="4509119"/>
            <a:ext cx="7772400" cy="1368153"/>
          </a:xfrm>
          <a:ln>
            <a:noFill/>
          </a:ln>
        </p:spPr>
        <p:txBody>
          <a:bodyPr anchor="t"/>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Section description</a:t>
            </a:r>
          </a:p>
          <a:p>
            <a:pPr lvl="0"/>
            <a:r>
              <a:rPr lang="en-US" dirty="0"/>
              <a:t>Click to add text</a:t>
            </a:r>
          </a:p>
          <a:p>
            <a:pPr lvl="0"/>
            <a:r>
              <a:rPr lang="en-US" dirty="0" err="1"/>
              <a:t>verdana</a:t>
            </a:r>
            <a:r>
              <a:rPr lang="en-US" dirty="0"/>
              <a:t> 20pt</a:t>
            </a: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9"/>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algn="l"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51520" y="2420888"/>
            <a:ext cx="8676456" cy="29149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2889275"/>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29037"/>
            <a:ext cx="4040188"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889275"/>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29037"/>
            <a:ext cx="4041775"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1"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12"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3" name="TextBox 2"/>
          <p:cNvSpPr txBox="1"/>
          <p:nvPr userDrawn="1"/>
        </p:nvSpPr>
        <p:spPr>
          <a:xfrm>
            <a:off x="-108520" y="1700808"/>
            <a:ext cx="9144000" cy="3770263"/>
          </a:xfrm>
          <a:prstGeom prst="rect">
            <a:avLst/>
          </a:prstGeom>
          <a:noFill/>
        </p:spPr>
        <p:txBody>
          <a:bodyPr wrap="square" rtlCol="0">
            <a:spAutoFit/>
          </a:bodyPr>
          <a:lstStyle/>
          <a:p>
            <a:pPr algn="ctr"/>
            <a:r>
              <a:rPr lang="fr-BE" sz="23900" b="1" spc="-300" dirty="0">
                <a:solidFill>
                  <a:srgbClr val="FDE7D7"/>
                </a:solidFill>
              </a:rPr>
              <a:t>BTSF</a:t>
            </a:r>
            <a:endParaRPr lang="en-GB" sz="23900" b="1" spc="-300" dirty="0" err="1">
              <a:solidFill>
                <a:srgbClr val="FDE7D7"/>
              </a:solidFill>
            </a:endParaRPr>
          </a:p>
        </p:txBody>
      </p:sp>
      <p:sp>
        <p:nvSpPr>
          <p:cNvPr id="5" name="Text Placeholder 4"/>
          <p:cNvSpPr>
            <a:spLocks noGrp="1"/>
          </p:cNvSpPr>
          <p:nvPr>
            <p:ph type="body" sz="quarter" idx="13" hasCustomPrompt="1"/>
          </p:nvPr>
        </p:nvSpPr>
        <p:spPr>
          <a:xfrm>
            <a:off x="395288" y="1628775"/>
            <a:ext cx="8640762" cy="4392613"/>
          </a:xfrm>
        </p:spPr>
        <p:txBody>
          <a:bodyPr/>
          <a:lstStyle>
            <a:lvl1pPr marL="0" indent="0" algn="l">
              <a:buNone/>
              <a:defRPr sz="1400">
                <a:solidFill>
                  <a:schemeClr val="bg2">
                    <a:lumMod val="50000"/>
                  </a:schemeClr>
                </a:solidFill>
                <a:latin typeface="+mj-lt"/>
              </a:defRPr>
            </a:lvl1pPr>
            <a:lvl2pPr marL="457200" indent="0" algn="l">
              <a:buNone/>
              <a:defRPr>
                <a:latin typeface="+mj-lt"/>
              </a:defRPr>
            </a:lvl2pPr>
            <a:lvl3pPr marL="914400" indent="0" algn="l">
              <a:buFont typeface="Arial" panose="020B0604020202020204" pitchFamily="34" charset="0"/>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to edit add text</a:t>
            </a:r>
            <a:endParaRPr lang="en-GB" dirty="0"/>
          </a:p>
        </p:txBody>
      </p:sp>
    </p:spTree>
    <p:extLst>
      <p:ext uri="{BB962C8B-B14F-4D97-AF65-F5344CB8AC3E}">
        <p14:creationId xmlns:p14="http://schemas.microsoft.com/office/powerpoint/2010/main" xmlns="" val="14934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73" r:id="rId4"/>
    <p:sldLayoutId id="2147483662" r:id="rId5"/>
    <p:sldLayoutId id="2147483663" r:id="rId6"/>
    <p:sldLayoutId id="2147483664" r:id="rId7"/>
    <p:sldLayoutId id="2147483665" r:id="rId8"/>
    <p:sldLayoutId id="2147483674" r:id="rId9"/>
    <p:sldLayoutId id="2147483667" r:id="rId10"/>
    <p:sldLayoutId id="2147483668" r:id="rId11"/>
    <p:sldLayoutId id="2147483669" r:id="rId12"/>
    <p:sldLayoutId id="2147483670" r:id="rId13"/>
    <p:sldLayoutId id="2147483675" r:id="rId14"/>
    <p:sldLayoutId id="2147483676" r:id="rId15"/>
  </p:sldLayoutIdLst>
  <p:hf hdr="0" ft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3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56.emf"/></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412776"/>
            <a:ext cx="8207896" cy="2232248"/>
          </a:xfrm>
        </p:spPr>
        <p:txBody>
          <a:bodyPr/>
          <a:lstStyle/>
          <a:p>
            <a:pPr algn="r"/>
            <a:r>
              <a:rPr lang="fr-BE" sz="3600" dirty="0" err="1">
                <a:solidFill>
                  <a:srgbClr val="F47B22"/>
                </a:solidFill>
              </a:rPr>
              <a:t>B</a:t>
            </a:r>
            <a:r>
              <a:rPr lang="fr-BE" sz="3600" dirty="0" err="1"/>
              <a:t>etter</a:t>
            </a:r>
            <a:r>
              <a:rPr lang="fr-BE" sz="3600" dirty="0"/>
              <a:t> </a:t>
            </a:r>
            <a:r>
              <a:rPr lang="fr-BE" sz="3600" dirty="0">
                <a:solidFill>
                  <a:srgbClr val="F47B22"/>
                </a:solidFill>
              </a:rPr>
              <a:t>T</a:t>
            </a:r>
            <a:r>
              <a:rPr lang="fr-BE" sz="3600" dirty="0"/>
              <a:t>raining for </a:t>
            </a:r>
            <a:r>
              <a:rPr lang="fr-BE" sz="3600" dirty="0" err="1">
                <a:solidFill>
                  <a:srgbClr val="F47B22"/>
                </a:solidFill>
              </a:rPr>
              <a:t>S</a:t>
            </a:r>
            <a:r>
              <a:rPr lang="fr-BE" sz="3600" dirty="0" err="1"/>
              <a:t>afer</a:t>
            </a:r>
            <a:r>
              <a:rPr lang="fr-BE" sz="3600" dirty="0"/>
              <a:t> </a:t>
            </a:r>
            <a:r>
              <a:rPr lang="fr-BE" sz="3600" dirty="0">
                <a:solidFill>
                  <a:srgbClr val="F47B22"/>
                </a:solidFill>
              </a:rPr>
              <a:t>F</a:t>
            </a:r>
            <a:r>
              <a:rPr lang="fr-BE" sz="3600" dirty="0"/>
              <a:t>ood</a:t>
            </a:r>
            <a:br>
              <a:rPr lang="fr-BE" sz="3600" dirty="0"/>
            </a:br>
            <a:r>
              <a:rPr lang="fr-BE" b="0" i="1" dirty="0"/>
              <a:t>Initiative</a:t>
            </a:r>
            <a:endParaRPr lang="en-GB" b="0" i="1" dirty="0"/>
          </a:p>
        </p:txBody>
      </p:sp>
      <p:sp>
        <p:nvSpPr>
          <p:cNvPr id="8" name="Text Placeholder 7"/>
          <p:cNvSpPr>
            <a:spLocks noGrp="1"/>
          </p:cNvSpPr>
          <p:nvPr>
            <p:ph type="body" sz="quarter" idx="12"/>
          </p:nvPr>
        </p:nvSpPr>
        <p:spPr>
          <a:xfrm>
            <a:off x="-108520" y="3789040"/>
            <a:ext cx="4320853" cy="431800"/>
          </a:xfrm>
        </p:spPr>
        <p:txBody>
          <a:bodyPr/>
          <a:lstStyle/>
          <a:p>
            <a:pPr algn="ctr"/>
            <a:r>
              <a:rPr lang="en-GB" sz="2400" dirty="0"/>
              <a:t>Wild Boar ecology </a:t>
            </a:r>
            <a:endParaRPr lang="en-GB" sz="2400" dirty="0" smtClean="0"/>
          </a:p>
          <a:p>
            <a:pPr algn="ctr"/>
            <a:endParaRPr lang="en-GB" dirty="0"/>
          </a:p>
          <a:p>
            <a:pPr algn="ctr"/>
            <a:r>
              <a:rPr lang="pl-PL" dirty="0" smtClean="0"/>
              <a:t>Tomasz Podgórski</a:t>
            </a:r>
            <a:endParaRPr lang="en-GB" dirty="0"/>
          </a:p>
          <a:p>
            <a:pPr algn="ctr"/>
            <a:endParaRPr lang="en-GB" dirty="0"/>
          </a:p>
        </p:txBody>
      </p:sp>
      <p:sp>
        <p:nvSpPr>
          <p:cNvPr id="9" name="Text Placeholder 8"/>
          <p:cNvSpPr>
            <a:spLocks noGrp="1"/>
          </p:cNvSpPr>
          <p:nvPr>
            <p:ph type="body" sz="quarter" idx="13"/>
          </p:nvPr>
        </p:nvSpPr>
        <p:spPr>
          <a:xfrm>
            <a:off x="4716016" y="3501008"/>
            <a:ext cx="3979862" cy="1368152"/>
          </a:xfrm>
        </p:spPr>
        <p:txBody>
          <a:bodyPr/>
          <a:lstStyle/>
          <a:p>
            <a:r>
              <a:rPr lang="fr-BE" dirty="0" err="1"/>
              <a:t>BTSF</a:t>
            </a:r>
            <a:endParaRPr lang="en-GB" dirty="0"/>
          </a:p>
        </p:txBody>
      </p:sp>
      <p:sp>
        <p:nvSpPr>
          <p:cNvPr id="10" name="Text Placeholder 9"/>
          <p:cNvSpPr>
            <a:spLocks noGrp="1"/>
          </p:cNvSpPr>
          <p:nvPr>
            <p:ph type="body" sz="quarter" idx="14"/>
          </p:nvPr>
        </p:nvSpPr>
        <p:spPr>
          <a:xfrm>
            <a:off x="251520" y="4941888"/>
            <a:ext cx="3960564" cy="1223416"/>
          </a:xfrm>
        </p:spPr>
        <p:txBody>
          <a:bodyPr/>
          <a:lstStyle/>
          <a:p>
            <a:pPr algn="r"/>
            <a:r>
              <a:rPr lang="en-US" altLang="it-IT" sz="800"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sz="800" dirty="0" err="1">
                <a:solidFill>
                  <a:schemeClr val="tx1"/>
                </a:solidFill>
              </a:rPr>
              <a:t>S.u.r.l</a:t>
            </a:r>
            <a:r>
              <a:rPr lang="en-US" altLang="it-IT" sz="800" dirty="0">
                <a:solidFill>
                  <a:schemeClr val="tx1"/>
                </a:solidFill>
              </a:rPr>
              <a:t>., the </a:t>
            </a:r>
            <a:r>
              <a:rPr lang="it-IT" altLang="it-IT" sz="800" dirty="0">
                <a:solidFill>
                  <a:schemeClr val="tx1"/>
                </a:solidFill>
              </a:rPr>
              <a:t>Istituto Zooprofilattico Sperimentale Lombardia e Emilia Romagna</a:t>
            </a:r>
            <a:r>
              <a:rPr lang="en-US" altLang="it-IT" sz="800"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 </a:t>
            </a:r>
          </a:p>
          <a:p>
            <a:pPr algn="r"/>
            <a:endParaRPr lang="en-GB" sz="800" dirty="0">
              <a:solidFill>
                <a:schemeClr val="tx1">
                  <a:lumMod val="75000"/>
                  <a:lumOff val="2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4932040" y="4941168"/>
            <a:ext cx="3240360" cy="1421724"/>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42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9</a:t>
            </a:fld>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5715"/>
            <a:ext cx="9144000" cy="6846570"/>
          </a:xfrm>
          <a:prstGeom prst="rect">
            <a:avLst/>
          </a:prstGeom>
        </p:spPr>
      </p:pic>
    </p:spTree>
    <p:extLst>
      <p:ext uri="{BB962C8B-B14F-4D97-AF65-F5344CB8AC3E}">
        <p14:creationId xmlns:p14="http://schemas.microsoft.com/office/powerpoint/2010/main" xmlns="" val="3195215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229600" cy="3096344"/>
          </a:xfrm>
        </p:spPr>
        <p:txBody>
          <a:bodyPr/>
          <a:lstStyle/>
          <a:p>
            <a:r>
              <a:rPr lang="en-GB" sz="4400" dirty="0" smtClean="0">
                <a:solidFill>
                  <a:schemeClr val="accent2">
                    <a:lumMod val="50000"/>
                  </a:schemeClr>
                </a:solidFill>
                <a:latin typeface="Calibri" panose="020F0502020204030204" pitchFamily="34" charset="0"/>
              </a:rPr>
              <a:t>How far can wild boar move?</a:t>
            </a:r>
            <a:br>
              <a:rPr lang="en-GB" sz="4400" dirty="0" smtClean="0">
                <a:solidFill>
                  <a:schemeClr val="accent2">
                    <a:lumMod val="50000"/>
                  </a:schemeClr>
                </a:solidFill>
                <a:latin typeface="Calibri" panose="020F0502020204030204" pitchFamily="34" charset="0"/>
              </a:rPr>
            </a:br>
            <a:r>
              <a:rPr lang="en-GB" sz="4400" dirty="0">
                <a:solidFill>
                  <a:schemeClr val="accent2">
                    <a:lumMod val="50000"/>
                  </a:schemeClr>
                </a:solidFill>
                <a:latin typeface="Calibri" panose="020F0502020204030204" pitchFamily="34" charset="0"/>
              </a:rPr>
              <a:t/>
            </a:r>
            <a:br>
              <a:rPr lang="en-GB" sz="4400" dirty="0">
                <a:solidFill>
                  <a:schemeClr val="accent2">
                    <a:lumMod val="50000"/>
                  </a:schemeClr>
                </a:solidFill>
                <a:latin typeface="Calibri" panose="020F0502020204030204" pitchFamily="34" charset="0"/>
              </a:rPr>
            </a:br>
            <a:r>
              <a:rPr lang="en-GB" sz="4400" dirty="0" smtClean="0">
                <a:solidFill>
                  <a:schemeClr val="accent2">
                    <a:lumMod val="50000"/>
                  </a:schemeClr>
                </a:solidFill>
                <a:latin typeface="Calibri" panose="020F0502020204030204" pitchFamily="34" charset="0"/>
              </a:rPr>
              <a:t>Example of Bulgaria</a:t>
            </a:r>
            <a:endParaRPr lang="lt-LT" sz="44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10</a:t>
            </a:fld>
            <a:endParaRPr lang="en-GB"/>
          </a:p>
        </p:txBody>
      </p:sp>
    </p:spTree>
    <p:extLst>
      <p:ext uri="{BB962C8B-B14F-4D97-AF65-F5344CB8AC3E}">
        <p14:creationId xmlns:p14="http://schemas.microsoft.com/office/powerpoint/2010/main" xmlns="" val="314221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D:\Pictures 2\Pictures mission to No man's land\Photo-Strandzha-Sergei (31.07-05.08.2012)\2012-07-31\DSCF378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5888" y="3473450"/>
            <a:ext cx="4392612"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7" descr="D:\Pictures 2\Pictures mission to No man's land\Photo-Strandzha-Sergei (31.07-05.08.2012)\2012-07-31\DSCF3885.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15888" y="115888"/>
            <a:ext cx="4392612"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6" descr="D:\Pictures 2\Sarpiite 2013\100OLYMP\P8260031.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564063" y="3473450"/>
            <a:ext cx="4394200"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http://static.baubau.bg/resources/zoletil_100.jpg"/>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5580112" y="735520"/>
            <a:ext cx="2448272" cy="2676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1491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tures\Pictures 2\Pictures mission to No man's land\Photo-Strandzha-Sergei (31.07-05.08.2012)\2012-07-31\DSCF3784.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7832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tures\Pictures 2\Pictures mission to No man's land\Photo-Strandzha-Sergei (31.07-05.08.2012)\2012-07-31\DSCF3792.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3570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tures\Pictures 2\Pictures mission to No man's land\Photo-Strandzha-Sergei (31.07-05.08.2012)\2012-07-31\DSCF3906.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2357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tures\Pictures 2\Pictures mission to No man's land\Photo-Strandzha-Sergei (31.07-05.08.2012)\2012-07-31\DSCF3888.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1731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Картина 10"/>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95536" y="670064"/>
            <a:ext cx="8280920" cy="4631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465611" y="5249366"/>
            <a:ext cx="6696744" cy="1569660"/>
          </a:xfrm>
          <a:prstGeom prst="rect">
            <a:avLst/>
          </a:prstGeom>
        </p:spPr>
        <p:txBody>
          <a:bodyPr wrap="square">
            <a:spAutoFit/>
          </a:bodyPr>
          <a:lstStyle/>
          <a:p>
            <a:r>
              <a:rPr lang="bg-BG" sz="2400" dirty="0" smtClean="0">
                <a:solidFill>
                  <a:schemeClr val="accent2">
                    <a:lumMod val="50000"/>
                  </a:schemeClr>
                </a:solidFill>
                <a:latin typeface="Calibri" panose="020F0502020204030204" pitchFamily="34" charset="0"/>
                <a:cs typeface="Arial" panose="020B0604020202020204" pitchFamily="34" charset="0"/>
              </a:rPr>
              <a:t>4 </a:t>
            </a:r>
            <a:r>
              <a:rPr lang="en-US" sz="2400" dirty="0" smtClean="0">
                <a:solidFill>
                  <a:schemeClr val="accent2">
                    <a:lumMod val="50000"/>
                  </a:schemeClr>
                </a:solidFill>
                <a:latin typeface="Calibri" panose="020F0502020204030204" pitchFamily="34" charset="0"/>
                <a:cs typeface="Arial" panose="020B0604020202020204" pitchFamily="34" charset="0"/>
              </a:rPr>
              <a:t>years old female</a:t>
            </a:r>
            <a:endParaRPr lang="en-US" sz="2400" dirty="0">
              <a:solidFill>
                <a:schemeClr val="accent2">
                  <a:lumMod val="50000"/>
                </a:schemeClr>
              </a:solidFill>
              <a:latin typeface="Calibri" panose="020F0502020204030204" pitchFamily="34" charset="0"/>
              <a:cs typeface="Arial" panose="020B0604020202020204" pitchFamily="34" charset="0"/>
            </a:endParaRPr>
          </a:p>
          <a:p>
            <a:r>
              <a:rPr lang="en-US" sz="2400" dirty="0" smtClean="0">
                <a:solidFill>
                  <a:schemeClr val="accent2">
                    <a:lumMod val="50000"/>
                  </a:schemeClr>
                </a:solidFill>
                <a:latin typeface="Calibri" panose="020F0502020204030204" pitchFamily="34" charset="0"/>
                <a:cs typeface="Arial" panose="020B0604020202020204" pitchFamily="34" charset="0"/>
              </a:rPr>
              <a:t>Tracked for </a:t>
            </a:r>
            <a:r>
              <a:rPr lang="bg-BG" sz="2400" dirty="0" smtClean="0">
                <a:solidFill>
                  <a:schemeClr val="accent2">
                    <a:lumMod val="50000"/>
                  </a:schemeClr>
                </a:solidFill>
                <a:latin typeface="Calibri" panose="020F0502020204030204" pitchFamily="34" charset="0"/>
                <a:cs typeface="Arial" panose="020B0604020202020204" pitchFamily="34" charset="0"/>
              </a:rPr>
              <a:t>87 </a:t>
            </a:r>
            <a:r>
              <a:rPr lang="en-US" sz="2400" dirty="0" smtClean="0">
                <a:solidFill>
                  <a:schemeClr val="accent2">
                    <a:lumMod val="50000"/>
                  </a:schemeClr>
                </a:solidFill>
                <a:latin typeface="Calibri" panose="020F0502020204030204" pitchFamily="34" charset="0"/>
                <a:cs typeface="Arial" panose="020B0604020202020204" pitchFamily="34" charset="0"/>
              </a:rPr>
              <a:t>days</a:t>
            </a:r>
            <a:endParaRPr lang="en-US" sz="2400" dirty="0">
              <a:solidFill>
                <a:schemeClr val="accent2">
                  <a:lumMod val="50000"/>
                </a:schemeClr>
              </a:solidFill>
              <a:latin typeface="Calibri" panose="020F0502020204030204" pitchFamily="34" charset="0"/>
              <a:cs typeface="Arial" panose="020B0604020202020204" pitchFamily="34" charset="0"/>
            </a:endParaRPr>
          </a:p>
          <a:p>
            <a:r>
              <a:rPr lang="en-US" sz="2400" dirty="0" smtClean="0">
                <a:solidFill>
                  <a:schemeClr val="accent2">
                    <a:lumMod val="50000"/>
                  </a:schemeClr>
                </a:solidFill>
                <a:latin typeface="Calibri" panose="020F0502020204030204" pitchFamily="34" charset="0"/>
                <a:cs typeface="Arial" panose="020B0604020202020204" pitchFamily="34" charset="0"/>
              </a:rPr>
              <a:t>Positons received</a:t>
            </a:r>
            <a:r>
              <a:rPr lang="bg-BG" sz="2400" dirty="0" smtClean="0">
                <a:solidFill>
                  <a:schemeClr val="accent2">
                    <a:lumMod val="50000"/>
                  </a:schemeClr>
                </a:solidFill>
                <a:latin typeface="Calibri" panose="020F0502020204030204" pitchFamily="34" charset="0"/>
                <a:cs typeface="Arial" panose="020B0604020202020204" pitchFamily="34" charset="0"/>
              </a:rPr>
              <a:t>: </a:t>
            </a:r>
            <a:r>
              <a:rPr lang="bg-BG" sz="2400" dirty="0">
                <a:solidFill>
                  <a:schemeClr val="accent2">
                    <a:lumMod val="50000"/>
                  </a:schemeClr>
                </a:solidFill>
                <a:latin typeface="Calibri" panose="020F0502020204030204" pitchFamily="34" charset="0"/>
                <a:cs typeface="Arial" panose="020B0604020202020204" pitchFamily="34" charset="0"/>
              </a:rPr>
              <a:t>2149</a:t>
            </a:r>
            <a:endParaRPr lang="en-US" sz="2400" dirty="0">
              <a:solidFill>
                <a:schemeClr val="accent2">
                  <a:lumMod val="50000"/>
                </a:schemeClr>
              </a:solidFill>
              <a:latin typeface="Calibri" panose="020F0502020204030204" pitchFamily="34" charset="0"/>
              <a:cs typeface="Arial" panose="020B0604020202020204" pitchFamily="34" charset="0"/>
            </a:endParaRPr>
          </a:p>
          <a:p>
            <a:r>
              <a:rPr lang="en-US" sz="2400" dirty="0" smtClean="0">
                <a:solidFill>
                  <a:schemeClr val="accent2">
                    <a:lumMod val="50000"/>
                  </a:schemeClr>
                </a:solidFill>
                <a:latin typeface="Calibri" panose="020F0502020204030204" pitchFamily="34" charset="0"/>
                <a:cs typeface="Arial" panose="020B0604020202020204" pitchFamily="34" charset="0"/>
              </a:rPr>
              <a:t>Home range</a:t>
            </a:r>
            <a:r>
              <a:rPr lang="bg-BG" sz="2400" dirty="0" smtClean="0">
                <a:solidFill>
                  <a:schemeClr val="accent2">
                    <a:lumMod val="50000"/>
                  </a:schemeClr>
                </a:solidFill>
                <a:latin typeface="Calibri" panose="020F0502020204030204" pitchFamily="34" charset="0"/>
                <a:cs typeface="Arial" panose="020B0604020202020204" pitchFamily="34" charset="0"/>
              </a:rPr>
              <a:t>: </a:t>
            </a:r>
            <a:r>
              <a:rPr lang="bg-BG" sz="2400" dirty="0">
                <a:solidFill>
                  <a:schemeClr val="accent2">
                    <a:lumMod val="50000"/>
                  </a:schemeClr>
                </a:solidFill>
                <a:latin typeface="Calibri" panose="020F0502020204030204" pitchFamily="34" charset="0"/>
                <a:cs typeface="Arial" panose="020B0604020202020204" pitchFamily="34" charset="0"/>
              </a:rPr>
              <a:t>7 </a:t>
            </a:r>
            <a:r>
              <a:rPr lang="en-US" sz="2400" dirty="0">
                <a:solidFill>
                  <a:schemeClr val="accent2">
                    <a:lumMod val="50000"/>
                  </a:schemeClr>
                </a:solidFill>
                <a:latin typeface="Calibri" panose="020F0502020204030204" pitchFamily="34" charset="0"/>
                <a:cs typeface="Arial" panose="020B0604020202020204" pitchFamily="34" charset="0"/>
              </a:rPr>
              <a:t>km</a:t>
            </a:r>
            <a:r>
              <a:rPr lang="bg-BG" sz="2400" baseline="30000" dirty="0">
                <a:solidFill>
                  <a:schemeClr val="accent2">
                    <a:lumMod val="50000"/>
                  </a:schemeClr>
                </a:solidFill>
                <a:latin typeface="Calibri" panose="020F0502020204030204" pitchFamily="34" charset="0"/>
                <a:cs typeface="Arial" panose="020B0604020202020204" pitchFamily="34" charset="0"/>
              </a:rPr>
              <a:t>2</a:t>
            </a:r>
            <a:endParaRPr lang="en-US" sz="2400" dirty="0">
              <a:solidFill>
                <a:schemeClr val="accent2">
                  <a:lumMod val="50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5178381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652120" y="1664642"/>
            <a:ext cx="3313113" cy="4968875"/>
          </a:xfrm>
        </p:spPr>
        <p:txBody>
          <a:bodyPr/>
          <a:lstStyle/>
          <a:p>
            <a:pPr eaLnBrk="1" hangingPunct="1">
              <a:lnSpc>
                <a:spcPct val="90000"/>
              </a:lnSpc>
            </a:pPr>
            <a:r>
              <a:rPr lang="en-US" sz="3200" b="1" i="0" dirty="0" smtClean="0">
                <a:latin typeface="Calibri" panose="020F0502020204030204" pitchFamily="34" charset="0"/>
              </a:rPr>
              <a:t>WB </a:t>
            </a:r>
            <a:r>
              <a:rPr lang="en-US" sz="3200" b="1" i="0" dirty="0">
                <a:latin typeface="Calibri" panose="020F0502020204030204" pitchFamily="34" charset="0"/>
              </a:rPr>
              <a:t>n</a:t>
            </a:r>
            <a:r>
              <a:rPr lang="en-US" sz="3200" b="1" i="0" dirty="0" smtClean="0">
                <a:latin typeface="Calibri" panose="020F0502020204030204" pitchFamily="34" charset="0"/>
              </a:rPr>
              <a:t>ormally small home ranges (4 - 20 km</a:t>
            </a:r>
            <a:r>
              <a:rPr lang="en-US" sz="3200" b="1" i="0" baseline="30000" dirty="0" smtClean="0">
                <a:latin typeface="Calibri" panose="020F0502020204030204" pitchFamily="34" charset="0"/>
              </a:rPr>
              <a:t>2</a:t>
            </a:r>
            <a:r>
              <a:rPr lang="en-US" sz="3200" b="1" i="0" dirty="0" smtClean="0">
                <a:latin typeface="Calibri" panose="020F0502020204030204" pitchFamily="34" charset="0"/>
              </a:rPr>
              <a:t>);</a:t>
            </a:r>
          </a:p>
          <a:p>
            <a:pPr marL="0" indent="0" eaLnBrk="1" hangingPunct="1">
              <a:lnSpc>
                <a:spcPct val="90000"/>
              </a:lnSpc>
              <a:buNone/>
            </a:pPr>
            <a:endParaRPr lang="en-US" sz="3200" b="1" i="0" dirty="0" smtClean="0">
              <a:latin typeface="Calibri" panose="020F0502020204030204" pitchFamily="34" charset="0"/>
            </a:endParaRPr>
          </a:p>
          <a:p>
            <a:pPr eaLnBrk="1" hangingPunct="1">
              <a:lnSpc>
                <a:spcPct val="90000"/>
              </a:lnSpc>
            </a:pPr>
            <a:endParaRPr lang="en-US" sz="3200" b="1" i="0" dirty="0" smtClean="0">
              <a:latin typeface="Calibri" panose="020F0502020204030204" pitchFamily="34" charset="0"/>
            </a:endParaRPr>
          </a:p>
          <a:p>
            <a:pPr eaLnBrk="1" hangingPunct="1">
              <a:lnSpc>
                <a:spcPct val="90000"/>
              </a:lnSpc>
            </a:pPr>
            <a:r>
              <a:rPr lang="en-US" sz="3200" b="1" i="0" dirty="0" smtClean="0">
                <a:latin typeface="Calibri" panose="020F0502020204030204" pitchFamily="34" charset="0"/>
              </a:rPr>
              <a:t>Disrupted by only food availability or disturbance</a:t>
            </a:r>
            <a:endParaRPr lang="ru-RU" sz="3200" b="1" i="0" dirty="0" smtClean="0">
              <a:latin typeface="Calibri" panose="020F0502020204030204" pitchFamily="34" charset="0"/>
            </a:endParaRPr>
          </a:p>
        </p:txBody>
      </p:sp>
      <p:grpSp>
        <p:nvGrpSpPr>
          <p:cNvPr id="2" name="Group 1"/>
          <p:cNvGrpSpPr/>
          <p:nvPr/>
        </p:nvGrpSpPr>
        <p:grpSpPr>
          <a:xfrm>
            <a:off x="423574" y="1584016"/>
            <a:ext cx="4598333" cy="4588274"/>
            <a:chOff x="395288" y="1628775"/>
            <a:chExt cx="5092329" cy="5168460"/>
          </a:xfrm>
        </p:grpSpPr>
        <p:pic>
          <p:nvPicPr>
            <p:cNvPr id="34820"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5288" y="1628775"/>
              <a:ext cx="5040312" cy="4779963"/>
            </a:xfrm>
            <a:prstGeom prst="rect">
              <a:avLst/>
            </a:prstGeom>
            <a:noFill/>
            <a:ln w="9360">
              <a:noFill/>
              <a:miter lim="800000"/>
              <a:headEnd/>
              <a:tailEnd/>
            </a:ln>
          </p:spPr>
        </p:pic>
        <p:sp>
          <p:nvSpPr>
            <p:cNvPr id="34821" name="Text Box 5"/>
            <p:cNvSpPr txBox="1">
              <a:spLocks noChangeArrowheads="1"/>
            </p:cNvSpPr>
            <p:nvPr/>
          </p:nvSpPr>
          <p:spPr bwMode="auto">
            <a:xfrm>
              <a:off x="409849" y="4518190"/>
              <a:ext cx="1396453" cy="520042"/>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dirty="0">
                  <a:solidFill>
                    <a:prstClr val="black"/>
                  </a:solidFill>
                  <a:latin typeface="Calibri" panose="020F0502020204030204" pitchFamily="34" charset="0"/>
                  <a:cs typeface="Arial" charset="0"/>
                </a:rPr>
                <a:t>Daytime</a:t>
              </a:r>
              <a:endParaRPr lang="ru-RU" sz="2400" dirty="0">
                <a:solidFill>
                  <a:prstClr val="black"/>
                </a:solidFill>
                <a:latin typeface="Calibri" panose="020F0502020204030204" pitchFamily="34" charset="0"/>
                <a:cs typeface="Arial" charset="0"/>
              </a:endParaRPr>
            </a:p>
          </p:txBody>
        </p:sp>
        <p:sp>
          <p:nvSpPr>
            <p:cNvPr id="34822" name="Text Box 6"/>
            <p:cNvSpPr txBox="1">
              <a:spLocks noChangeArrowheads="1"/>
            </p:cNvSpPr>
            <p:nvPr/>
          </p:nvSpPr>
          <p:spPr bwMode="auto">
            <a:xfrm>
              <a:off x="3546461" y="3101182"/>
              <a:ext cx="1619278" cy="520042"/>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dirty="0">
                  <a:solidFill>
                    <a:prstClr val="black"/>
                  </a:solidFill>
                  <a:latin typeface="Calibri" panose="020F0502020204030204" pitchFamily="34" charset="0"/>
                  <a:cs typeface="Arial" charset="0"/>
                </a:rPr>
                <a:t>Nighttime</a:t>
              </a:r>
              <a:endParaRPr lang="ru-RU" sz="2400" dirty="0">
                <a:solidFill>
                  <a:prstClr val="black"/>
                </a:solidFill>
                <a:latin typeface="Calibri" panose="020F0502020204030204" pitchFamily="34" charset="0"/>
                <a:cs typeface="Arial" charset="0"/>
              </a:endParaRPr>
            </a:p>
          </p:txBody>
        </p:sp>
        <p:sp>
          <p:nvSpPr>
            <p:cNvPr id="34823" name="Text Box 7"/>
            <p:cNvSpPr txBox="1">
              <a:spLocks noChangeArrowheads="1"/>
            </p:cNvSpPr>
            <p:nvPr/>
          </p:nvSpPr>
          <p:spPr bwMode="auto">
            <a:xfrm>
              <a:off x="3834185" y="5445125"/>
              <a:ext cx="1653432" cy="1352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a:solidFill>
                    <a:prstClr val="black"/>
                  </a:solidFill>
                  <a:latin typeface="Calibri" panose="020F0502020204030204" pitchFamily="34" charset="0"/>
                  <a:cs typeface="Arial" charset="0"/>
                </a:rPr>
                <a:t>Future </a:t>
              </a:r>
            </a:p>
            <a:p>
              <a:pPr algn="ctr" fontAlgn="base">
                <a:spcBef>
                  <a:spcPct val="0"/>
                </a:spcBef>
                <a:spcAft>
                  <a:spcPct val="0"/>
                </a:spcAft>
              </a:pPr>
              <a:r>
                <a:rPr lang="en-US" sz="2400">
                  <a:solidFill>
                    <a:prstClr val="black"/>
                  </a:solidFill>
                  <a:latin typeface="Calibri" panose="020F0502020204030204" pitchFamily="34" charset="0"/>
                  <a:cs typeface="Arial" charset="0"/>
                </a:rPr>
                <a:t>farrowing </a:t>
              </a:r>
            </a:p>
            <a:p>
              <a:pPr algn="ctr" fontAlgn="base">
                <a:spcBef>
                  <a:spcPct val="0"/>
                </a:spcBef>
                <a:spcAft>
                  <a:spcPct val="0"/>
                </a:spcAft>
              </a:pPr>
              <a:r>
                <a:rPr lang="en-US" sz="2400">
                  <a:solidFill>
                    <a:prstClr val="black"/>
                  </a:solidFill>
                  <a:latin typeface="Calibri" panose="020F0502020204030204" pitchFamily="34" charset="0"/>
                  <a:cs typeface="Arial" charset="0"/>
                </a:rPr>
                <a:t>area</a:t>
              </a:r>
              <a:endParaRPr lang="ru-RU" sz="2400">
                <a:solidFill>
                  <a:prstClr val="black"/>
                </a:solidFill>
                <a:latin typeface="Calibri" panose="020F0502020204030204" pitchFamily="34" charset="0"/>
                <a:cs typeface="Arial" charset="0"/>
              </a:endParaRPr>
            </a:p>
          </p:txBody>
        </p:sp>
        <p:sp>
          <p:nvSpPr>
            <p:cNvPr id="34824" name="Text Box 8"/>
            <p:cNvSpPr txBox="1">
              <a:spLocks noChangeArrowheads="1"/>
            </p:cNvSpPr>
            <p:nvPr/>
          </p:nvSpPr>
          <p:spPr bwMode="auto">
            <a:xfrm>
              <a:off x="2332707" y="1844675"/>
              <a:ext cx="1427413" cy="936076"/>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a:solidFill>
                    <a:prstClr val="black"/>
                  </a:solidFill>
                  <a:latin typeface="Calibri" panose="020F0502020204030204" pitchFamily="34" charset="0"/>
                  <a:cs typeface="Arial" charset="0"/>
                </a:rPr>
                <a:t>Escaping</a:t>
              </a:r>
            </a:p>
            <a:p>
              <a:pPr algn="ctr" fontAlgn="base">
                <a:spcBef>
                  <a:spcPct val="0"/>
                </a:spcBef>
                <a:spcAft>
                  <a:spcPct val="0"/>
                </a:spcAft>
              </a:pPr>
              <a:r>
                <a:rPr lang="en-US" sz="2400">
                  <a:solidFill>
                    <a:prstClr val="black"/>
                  </a:solidFill>
                  <a:latin typeface="Calibri" panose="020F0502020204030204" pitchFamily="34" charset="0"/>
                  <a:cs typeface="Arial" charset="0"/>
                </a:rPr>
                <a:t>hunting</a:t>
              </a:r>
              <a:endParaRPr lang="ru-RU" sz="2400">
                <a:solidFill>
                  <a:prstClr val="black"/>
                </a:solidFill>
                <a:latin typeface="Calibri" panose="020F0502020204030204" pitchFamily="34" charset="0"/>
                <a:cs typeface="Arial" charset="0"/>
              </a:endParaRPr>
            </a:p>
          </p:txBody>
        </p:sp>
        <p:sp>
          <p:nvSpPr>
            <p:cNvPr id="34825" name="Line 11"/>
            <p:cNvSpPr>
              <a:spLocks noChangeShapeType="1"/>
            </p:cNvSpPr>
            <p:nvPr/>
          </p:nvSpPr>
          <p:spPr bwMode="auto">
            <a:xfrm flipV="1">
              <a:off x="1619250" y="4797425"/>
              <a:ext cx="72072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26" name="Line 12"/>
            <p:cNvSpPr>
              <a:spLocks noChangeShapeType="1"/>
            </p:cNvSpPr>
            <p:nvPr/>
          </p:nvSpPr>
          <p:spPr bwMode="auto">
            <a:xfrm flipH="1">
              <a:off x="2124075" y="2492375"/>
              <a:ext cx="503238" cy="2159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27" name="Line 13"/>
            <p:cNvSpPr>
              <a:spLocks noChangeShapeType="1"/>
            </p:cNvSpPr>
            <p:nvPr/>
          </p:nvSpPr>
          <p:spPr bwMode="auto">
            <a:xfrm flipH="1">
              <a:off x="3059113" y="3213100"/>
              <a:ext cx="792162" cy="71438"/>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28" name="Line 14"/>
            <p:cNvSpPr>
              <a:spLocks noChangeShapeType="1"/>
            </p:cNvSpPr>
            <p:nvPr/>
          </p:nvSpPr>
          <p:spPr bwMode="auto">
            <a:xfrm>
              <a:off x="4356100" y="3573463"/>
              <a:ext cx="71438" cy="719137"/>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29" name="Line 15"/>
            <p:cNvSpPr>
              <a:spLocks noChangeShapeType="1"/>
            </p:cNvSpPr>
            <p:nvPr/>
          </p:nvSpPr>
          <p:spPr bwMode="auto">
            <a:xfrm flipH="1">
              <a:off x="3132138" y="5876925"/>
              <a:ext cx="8636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30" name="Oval 16"/>
            <p:cNvSpPr>
              <a:spLocks noChangeArrowheads="1"/>
            </p:cNvSpPr>
            <p:nvPr/>
          </p:nvSpPr>
          <p:spPr bwMode="auto">
            <a:xfrm>
              <a:off x="2195513" y="5516563"/>
              <a:ext cx="936625" cy="792162"/>
            </a:xfrm>
            <a:prstGeom prst="ellipse">
              <a:avLst/>
            </a:prstGeom>
            <a:noFill/>
            <a:ln w="9525">
              <a:solidFill>
                <a:schemeClr val="tx1"/>
              </a:solidFill>
              <a:prstDash val="dash"/>
              <a:round/>
              <a:headEnd/>
              <a:tailEnd/>
            </a:ln>
          </p:spPr>
          <p:txBody>
            <a:bodyPr wrap="none" anchor="ct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31" name="Oval 17"/>
            <p:cNvSpPr>
              <a:spLocks noChangeArrowheads="1"/>
            </p:cNvSpPr>
            <p:nvPr/>
          </p:nvSpPr>
          <p:spPr bwMode="auto">
            <a:xfrm rot="1310639">
              <a:off x="2339975" y="4437063"/>
              <a:ext cx="1368425" cy="792162"/>
            </a:xfrm>
            <a:prstGeom prst="ellipse">
              <a:avLst/>
            </a:prstGeom>
            <a:noFill/>
            <a:ln w="9525">
              <a:solidFill>
                <a:schemeClr val="tx1"/>
              </a:solidFill>
              <a:prstDash val="dash"/>
              <a:round/>
              <a:headEnd/>
              <a:tailEnd/>
            </a:ln>
          </p:spPr>
          <p:txBody>
            <a:bodyPr wrap="none" anchor="ct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sp>
          <p:nvSpPr>
            <p:cNvPr id="34832" name="Oval 18"/>
            <p:cNvSpPr>
              <a:spLocks noChangeArrowheads="1"/>
            </p:cNvSpPr>
            <p:nvPr/>
          </p:nvSpPr>
          <p:spPr bwMode="auto">
            <a:xfrm rot="1564847">
              <a:off x="2339975" y="3424238"/>
              <a:ext cx="2160588" cy="1289050"/>
            </a:xfrm>
            <a:prstGeom prst="ellipse">
              <a:avLst/>
            </a:prstGeom>
            <a:noFill/>
            <a:ln w="9525">
              <a:solidFill>
                <a:schemeClr val="tx1"/>
              </a:solidFill>
              <a:prstDash val="dash"/>
              <a:round/>
              <a:headEnd/>
              <a:tailEnd/>
            </a:ln>
          </p:spPr>
          <p:txBody>
            <a:bodyPr wrap="none" anchor="ctr"/>
            <a:lstStyle/>
            <a:p>
              <a:pPr fontAlgn="base">
                <a:spcBef>
                  <a:spcPct val="0"/>
                </a:spcBef>
                <a:spcAft>
                  <a:spcPct val="0"/>
                </a:spcAft>
              </a:pPr>
              <a:endParaRPr lang="en-US" sz="2400">
                <a:solidFill>
                  <a:prstClr val="black"/>
                </a:solidFill>
                <a:latin typeface="Calibri" panose="020F0502020204030204" pitchFamily="34" charset="0"/>
                <a:cs typeface="Arial" charset="0"/>
              </a:endParaRPr>
            </a:p>
          </p:txBody>
        </p:sp>
      </p:grpSp>
      <p:sp>
        <p:nvSpPr>
          <p:cNvPr id="18" name="Text Box 19"/>
          <p:cNvSpPr txBox="1">
            <a:spLocks noChangeArrowheads="1"/>
          </p:cNvSpPr>
          <p:nvPr/>
        </p:nvSpPr>
        <p:spPr bwMode="auto">
          <a:xfrm>
            <a:off x="437861" y="6088063"/>
            <a:ext cx="4537075" cy="830997"/>
          </a:xfrm>
          <a:prstGeom prst="rect">
            <a:avLst/>
          </a:prstGeom>
          <a:noFill/>
          <a:ln w="9525">
            <a:noFill/>
            <a:miter lim="800000"/>
            <a:headEnd/>
            <a:tailEnd/>
          </a:ln>
        </p:spPr>
        <p:txBody>
          <a:bodyPr>
            <a:spAutoFit/>
          </a:bodyPr>
          <a:lstStyle/>
          <a:p>
            <a:pPr algn="ctr" fontAlgn="base">
              <a:spcBef>
                <a:spcPct val="0"/>
              </a:spcBef>
              <a:spcAft>
                <a:spcPct val="0"/>
              </a:spcAft>
            </a:pPr>
            <a:r>
              <a:rPr lang="en-US" sz="2400" dirty="0">
                <a:solidFill>
                  <a:prstClr val="black"/>
                </a:solidFill>
                <a:latin typeface="Calibri" panose="020F0502020204030204" pitchFamily="34" charset="0"/>
                <a:cs typeface="Arial" charset="0"/>
              </a:rPr>
              <a:t>1 hour resolution movements of a tracked wild boar </a:t>
            </a:r>
            <a:r>
              <a:rPr lang="en-US" sz="2400" dirty="0" smtClean="0">
                <a:solidFill>
                  <a:prstClr val="black"/>
                </a:solidFill>
                <a:latin typeface="Calibri" panose="020F0502020204030204" pitchFamily="34" charset="0"/>
                <a:cs typeface="Arial" charset="0"/>
              </a:rPr>
              <a:t>s</a:t>
            </a:r>
            <a:r>
              <a:rPr lang="pl-PL" sz="2400" dirty="0" smtClean="0">
                <a:solidFill>
                  <a:prstClr val="black"/>
                </a:solidFill>
                <a:latin typeface="Calibri" panose="020F0502020204030204" pitchFamily="34" charset="0"/>
                <a:cs typeface="Arial" charset="0"/>
              </a:rPr>
              <a:t>o</a:t>
            </a:r>
            <a:r>
              <a:rPr lang="en-US" sz="2400" dirty="0" smtClean="0">
                <a:solidFill>
                  <a:prstClr val="black"/>
                </a:solidFill>
                <a:latin typeface="Calibri" panose="020F0502020204030204" pitchFamily="34" charset="0"/>
                <a:cs typeface="Arial" charset="0"/>
              </a:rPr>
              <a:t>w </a:t>
            </a:r>
            <a:r>
              <a:rPr lang="en-US" sz="2400" dirty="0">
                <a:solidFill>
                  <a:prstClr val="black"/>
                </a:solidFill>
                <a:latin typeface="Calibri" panose="020F0502020204030204" pitchFamily="34" charset="0"/>
                <a:cs typeface="Arial" charset="0"/>
              </a:rPr>
              <a:t>in Bulgaria</a:t>
            </a:r>
            <a:endParaRPr lang="ru-RU" sz="2400" dirty="0">
              <a:solidFill>
                <a:prstClr val="black"/>
              </a:solidFill>
              <a:latin typeface="Calibri" panose="020F0502020204030204" pitchFamily="34" charset="0"/>
              <a:cs typeface="Arial" charset="0"/>
            </a:endParaRPr>
          </a:p>
        </p:txBody>
      </p:sp>
      <p:sp>
        <p:nvSpPr>
          <p:cNvPr id="4" name="TextBox 3"/>
          <p:cNvSpPr txBox="1"/>
          <p:nvPr/>
        </p:nvSpPr>
        <p:spPr>
          <a:xfrm>
            <a:off x="1528802" y="332656"/>
            <a:ext cx="5131430" cy="584775"/>
          </a:xfrm>
          <a:prstGeom prst="rect">
            <a:avLst/>
          </a:prstGeom>
          <a:noFill/>
        </p:spPr>
        <p:txBody>
          <a:bodyPr wrap="square" rtlCol="0">
            <a:spAutoFit/>
          </a:bodyPr>
          <a:lstStyle/>
          <a:p>
            <a:pPr algn="ctr"/>
            <a:r>
              <a:rPr lang="en-GB" sz="3200" dirty="0" smtClean="0">
                <a:solidFill>
                  <a:schemeClr val="accent2">
                    <a:lumMod val="50000"/>
                  </a:schemeClr>
                </a:solidFill>
                <a:latin typeface="Calibri" panose="020F0502020204030204" pitchFamily="34" charset="0"/>
              </a:rPr>
              <a:t>Movement</a:t>
            </a:r>
            <a:endParaRPr lang="lt-LT" sz="320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239485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n_1_2_4_and_5_zoom"/>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a:fillRect/>
          </a:stretch>
        </p:blipFill>
        <p:spPr bwMode="auto">
          <a:xfrm>
            <a:off x="755650" y="549275"/>
            <a:ext cx="7673975" cy="575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Текстово поле 1"/>
          <p:cNvSpPr txBox="1">
            <a:spLocks noChangeArrowheads="1"/>
          </p:cNvSpPr>
          <p:nvPr/>
        </p:nvSpPr>
        <p:spPr bwMode="auto">
          <a:xfrm>
            <a:off x="1395413" y="6308725"/>
            <a:ext cx="63944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charset="0"/>
              </a:rPr>
              <a:t>4 different groups of wild boar overlapping…..</a:t>
            </a:r>
          </a:p>
        </p:txBody>
      </p:sp>
    </p:spTree>
    <p:extLst>
      <p:ext uri="{BB962C8B-B14F-4D97-AF65-F5344CB8AC3E}">
        <p14:creationId xmlns:p14="http://schemas.microsoft.com/office/powerpoint/2010/main" xmlns="" val="988478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67544" y="1196752"/>
            <a:ext cx="8229600" cy="936625"/>
          </a:xfrm>
        </p:spPr>
        <p:txBody>
          <a:bodyPr/>
          <a:lstStyle/>
          <a:p>
            <a:r>
              <a:rPr lang="en-GB" sz="3200" dirty="0">
                <a:latin typeface="Calibri" panose="020F0502020204030204" pitchFamily="34" charset="0"/>
              </a:rPr>
              <a:t>Wild Boar</a:t>
            </a:r>
            <a:endParaRPr lang="it-IT"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a:t>
            </a:fld>
            <a:endParaRPr lang="en-GB"/>
          </a:p>
        </p:txBody>
      </p:sp>
      <p:grpSp>
        <p:nvGrpSpPr>
          <p:cNvPr id="5" name="Group 4"/>
          <p:cNvGrpSpPr/>
          <p:nvPr/>
        </p:nvGrpSpPr>
        <p:grpSpPr>
          <a:xfrm>
            <a:off x="-1" y="3429000"/>
            <a:ext cx="9126535" cy="3312368"/>
            <a:chOff x="-1" y="2348880"/>
            <a:chExt cx="9126535" cy="3312368"/>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 y="2348880"/>
              <a:ext cx="4973525" cy="3312368"/>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230684" y="2348880"/>
              <a:ext cx="4895850" cy="331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6" name="TextBox 5"/>
          <p:cNvSpPr txBox="1"/>
          <p:nvPr/>
        </p:nvSpPr>
        <p:spPr>
          <a:xfrm>
            <a:off x="251520" y="2060848"/>
            <a:ext cx="8568951" cy="1200329"/>
          </a:xfrm>
          <a:prstGeom prst="rect">
            <a:avLst/>
          </a:prstGeom>
          <a:noFill/>
        </p:spPr>
        <p:txBody>
          <a:bodyPr wrap="square" rtlCol="0">
            <a:spAutoFit/>
          </a:bodyPr>
          <a:lstStyle/>
          <a:p>
            <a:r>
              <a:rPr lang="en-US" sz="2400" b="0" dirty="0" smtClean="0">
                <a:solidFill>
                  <a:srgbClr val="0F5494"/>
                </a:solidFill>
                <a:latin typeface="Calibri" panose="020F0502020204030204" pitchFamily="34" charset="0"/>
              </a:rPr>
              <a:t>The wild boar (</a:t>
            </a:r>
            <a:r>
              <a:rPr lang="en-US" sz="2400" b="0" i="1" dirty="0" err="1" smtClean="0">
                <a:solidFill>
                  <a:srgbClr val="0F5494"/>
                </a:solidFill>
                <a:latin typeface="Calibri" panose="020F0502020204030204" pitchFamily="34" charset="0"/>
              </a:rPr>
              <a:t>Sus</a:t>
            </a:r>
            <a:r>
              <a:rPr lang="en-US" sz="2400" b="0" i="1" dirty="0" smtClean="0">
                <a:solidFill>
                  <a:srgbClr val="0F5494"/>
                </a:solidFill>
                <a:latin typeface="Calibri" panose="020F0502020204030204" pitchFamily="34" charset="0"/>
              </a:rPr>
              <a:t> </a:t>
            </a:r>
            <a:r>
              <a:rPr lang="en-US" sz="2400" b="0" i="1" dirty="0" err="1" smtClean="0">
                <a:solidFill>
                  <a:srgbClr val="0F5494"/>
                </a:solidFill>
                <a:latin typeface="Calibri" panose="020F0502020204030204" pitchFamily="34" charset="0"/>
              </a:rPr>
              <a:t>scrofa</a:t>
            </a:r>
            <a:r>
              <a:rPr lang="en-US" sz="2400" b="0" dirty="0" smtClean="0">
                <a:solidFill>
                  <a:srgbClr val="0F5494"/>
                </a:solidFill>
                <a:latin typeface="Calibri" panose="020F0502020204030204" pitchFamily="34" charset="0"/>
              </a:rPr>
              <a:t>), also known as the wild swine or Eurasian wild pig, is a suid native to much of Eurasia, North Africa, and the Greater Sunda Islands.</a:t>
            </a:r>
          </a:p>
        </p:txBody>
      </p:sp>
      <p:pic>
        <p:nvPicPr>
          <p:cNvPr id="9" name="Picture 2" descr="Sus scrofa range map.jpg"/>
          <p:cNvPicPr>
            <a:picLocks noChangeAspect="1" noChangeArrowheads="1"/>
          </p:cNvPicPr>
          <p:nvPr/>
        </p:nvPicPr>
        <p:blipFill>
          <a:blip r:embed="rId4" cstate="print"/>
          <a:srcRect/>
          <a:stretch>
            <a:fillRect/>
          </a:stretch>
        </p:blipFill>
        <p:spPr bwMode="auto">
          <a:xfrm>
            <a:off x="-32" y="3357562"/>
            <a:ext cx="6839088" cy="3391515"/>
          </a:xfrm>
          <a:prstGeom prst="rect">
            <a:avLst/>
          </a:prstGeom>
          <a:noFill/>
        </p:spPr>
      </p:pic>
      <p:pic>
        <p:nvPicPr>
          <p:cNvPr id="10" name="Picture 26"/>
          <p:cNvPicPr>
            <a:picLocks noChangeAspect="1" noChangeArrowheads="1"/>
          </p:cNvPicPr>
          <p:nvPr/>
        </p:nvPicPr>
        <p:blipFill>
          <a:blip r:embed="rId5" cstate="print"/>
          <a:srcRect/>
          <a:stretch>
            <a:fillRect/>
          </a:stretch>
        </p:blipFill>
        <p:spPr bwMode="auto">
          <a:xfrm>
            <a:off x="6786578" y="2857496"/>
            <a:ext cx="2357421" cy="3892880"/>
          </a:xfrm>
          <a:prstGeom prst="rect">
            <a:avLst/>
          </a:prstGeom>
          <a:noFill/>
          <a:ln w="9525">
            <a:noFill/>
            <a:miter lim="800000"/>
            <a:headEnd/>
            <a:tailEnd/>
          </a:ln>
        </p:spPr>
      </p:pic>
    </p:spTree>
    <p:extLst>
      <p:ext uri="{BB962C8B-B14F-4D97-AF65-F5344CB8AC3E}">
        <p14:creationId xmlns:p14="http://schemas.microsoft.com/office/powerpoint/2010/main" xmlns="" val="135559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260648"/>
            <a:ext cx="8229600" cy="720080"/>
          </a:xfrm>
        </p:spPr>
        <p:txBody>
          <a:bodyPr>
            <a:normAutofit/>
          </a:bodyPr>
          <a:lstStyle/>
          <a:p>
            <a:pPr algn="ctr"/>
            <a:r>
              <a:rPr lang="en-US" sz="3200" dirty="0" smtClean="0">
                <a:solidFill>
                  <a:schemeClr val="accent2">
                    <a:lumMod val="50000"/>
                  </a:schemeClr>
                </a:solidFill>
                <a:latin typeface="Calibri" panose="020F0502020204030204" pitchFamily="34" charset="0"/>
              </a:rPr>
              <a:t>How far can wild boar go?</a:t>
            </a:r>
            <a:endParaRPr lang="bg-BG" sz="3200" dirty="0">
              <a:solidFill>
                <a:schemeClr val="accent2">
                  <a:lumMod val="50000"/>
                </a:schemeClr>
              </a:solidFill>
              <a:latin typeface="Calibri" panose="020F0502020204030204" pitchFamily="34" charset="0"/>
            </a:endParaRPr>
          </a:p>
        </p:txBody>
      </p:sp>
      <p:pic>
        <p:nvPicPr>
          <p:cNvPr id="3074" name="Picture 2" descr="C:\Users\xxx\Desktop\WBvsEBP2.jpg"/>
          <p:cNvPicPr>
            <a:picLocks noGrp="1" noChangeAspect="1" noChangeArrowheads="1"/>
          </p:cNvPicPr>
          <p:nvPr>
            <p:ph idx="1"/>
          </p:nvPr>
        </p:nvPicPr>
        <p:blipFill>
          <a:blip r:embed="rId3" cstate="email">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251520" y="980728"/>
            <a:ext cx="8536062" cy="50405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Текстово поле 6"/>
          <p:cNvSpPr txBox="1"/>
          <p:nvPr/>
        </p:nvSpPr>
        <p:spPr>
          <a:xfrm rot="1684760">
            <a:off x="4788022" y="3388624"/>
            <a:ext cx="838691" cy="369332"/>
          </a:xfrm>
          <a:prstGeom prst="rect">
            <a:avLst/>
          </a:prstGeom>
          <a:noFill/>
        </p:spPr>
        <p:txBody>
          <a:bodyPr wrap="none" rtlCol="0">
            <a:spAutoFit/>
          </a:bodyPr>
          <a:lstStyle/>
          <a:p>
            <a:r>
              <a:rPr lang="en-US" b="1" dirty="0" smtClean="0">
                <a:solidFill>
                  <a:srgbClr val="FFFF00"/>
                </a:solidFill>
                <a:latin typeface="Arial" pitchFamily="34" charset="0"/>
                <a:cs typeface="Arial" pitchFamily="34" charset="0"/>
              </a:rPr>
              <a:t>23 km</a:t>
            </a:r>
            <a:endParaRPr lang="bg-BG" b="1" dirty="0">
              <a:solidFill>
                <a:srgbClr val="FFFF00"/>
              </a:solidFill>
              <a:latin typeface="Arial" pitchFamily="34" charset="0"/>
              <a:cs typeface="Arial" pitchFamily="34" charset="0"/>
            </a:endParaRPr>
          </a:p>
        </p:txBody>
      </p:sp>
      <p:cxnSp>
        <p:nvCxnSpPr>
          <p:cNvPr id="15" name="Съединител &quot;права стрелка&quot; 14"/>
          <p:cNvCxnSpPr/>
          <p:nvPr/>
        </p:nvCxnSpPr>
        <p:spPr>
          <a:xfrm flipH="1" flipV="1">
            <a:off x="2699792" y="2420888"/>
            <a:ext cx="4392488" cy="2520280"/>
          </a:xfrm>
          <a:prstGeom prst="straightConnector1">
            <a:avLst/>
          </a:prstGeom>
          <a:ln w="28575">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2" descr="C:\Users\xxx\Desktop\Sherba\IMAG1057.jpg"/>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a:ext>
            </a:extLst>
          </a:blip>
          <a:srcRect/>
          <a:stretch>
            <a:fillRect/>
          </a:stretch>
        </p:blipFill>
        <p:spPr bwMode="auto">
          <a:xfrm>
            <a:off x="128971" y="4509120"/>
            <a:ext cx="3679490" cy="220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5"/>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56175" y="6112191"/>
            <a:ext cx="2749009" cy="745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9258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072066" y="1214422"/>
            <a:ext cx="3929090" cy="2714644"/>
          </a:xfrm>
        </p:spPr>
        <p:txBody>
          <a:bodyPr>
            <a:normAutofit/>
          </a:bodyPr>
          <a:lstStyle/>
          <a:p>
            <a:r>
              <a:rPr lang="pl-PL" sz="3200" dirty="0" smtClean="0">
                <a:solidFill>
                  <a:schemeClr val="accent2">
                    <a:lumMod val="50000"/>
                  </a:schemeClr>
                </a:solidFill>
                <a:latin typeface="Calibri" panose="020F0502020204030204" pitchFamily="34" charset="0"/>
              </a:rPr>
              <a:t>	</a:t>
            </a:r>
            <a:r>
              <a:rPr lang="pl-PL" sz="3200" dirty="0" err="1" smtClean="0">
                <a:solidFill>
                  <a:schemeClr val="accent2">
                    <a:lumMod val="50000"/>
                  </a:schemeClr>
                </a:solidFill>
                <a:latin typeface="Calibri" panose="020F0502020204030204" pitchFamily="34" charset="0"/>
              </a:rPr>
              <a:t>Long-distance</a:t>
            </a:r>
            <a:r>
              <a:rPr lang="pl-PL" sz="3200" dirty="0" smtClean="0">
                <a:solidFill>
                  <a:schemeClr val="accent2">
                    <a:lumMod val="50000"/>
                  </a:schemeClr>
                </a:solidFill>
                <a:latin typeface="Calibri" panose="020F0502020204030204" pitchFamily="34" charset="0"/>
              </a:rPr>
              <a:t> </a:t>
            </a:r>
            <a:r>
              <a:rPr lang="pl-PL" sz="3200" dirty="0" err="1" smtClean="0">
                <a:solidFill>
                  <a:schemeClr val="accent2">
                    <a:lumMod val="50000"/>
                  </a:schemeClr>
                </a:solidFill>
                <a:latin typeface="Calibri" panose="020F0502020204030204" pitchFamily="34" charset="0"/>
              </a:rPr>
              <a:t>movements</a:t>
            </a:r>
            <a:r>
              <a:rPr lang="pl-PL" sz="3200" dirty="0" smtClean="0">
                <a:solidFill>
                  <a:schemeClr val="accent2">
                    <a:lumMod val="50000"/>
                  </a:schemeClr>
                </a:solidFill>
                <a:latin typeface="Calibri" panose="020F0502020204030204" pitchFamily="34" charset="0"/>
              </a:rPr>
              <a:t> </a:t>
            </a:r>
            <a:r>
              <a:rPr lang="pl-PL" sz="3200" dirty="0" err="1" smtClean="0">
                <a:solidFill>
                  <a:schemeClr val="accent2">
                    <a:lumMod val="50000"/>
                  </a:schemeClr>
                </a:solidFill>
                <a:latin typeface="Calibri" panose="020F0502020204030204" pitchFamily="34" charset="0"/>
              </a:rPr>
              <a:t>in</a:t>
            </a:r>
            <a:r>
              <a:rPr lang="pl-PL" sz="3200" dirty="0" smtClean="0">
                <a:solidFill>
                  <a:schemeClr val="accent2">
                    <a:lumMod val="50000"/>
                  </a:schemeClr>
                </a:solidFill>
                <a:latin typeface="Calibri" panose="020F0502020204030204" pitchFamily="34" charset="0"/>
              </a:rPr>
              <a:t> Białowieża </a:t>
            </a:r>
            <a:r>
              <a:rPr lang="pl-PL" sz="3200" dirty="0" err="1" smtClean="0">
                <a:solidFill>
                  <a:schemeClr val="accent2">
                    <a:lumMod val="50000"/>
                  </a:schemeClr>
                </a:solidFill>
                <a:latin typeface="Calibri" panose="020F0502020204030204" pitchFamily="34" charset="0"/>
              </a:rPr>
              <a:t>Forest</a:t>
            </a:r>
            <a:r>
              <a:rPr lang="pl-PL" sz="3200" dirty="0" smtClean="0">
                <a:solidFill>
                  <a:schemeClr val="accent2">
                    <a:lumMod val="50000"/>
                  </a:schemeClr>
                </a:solidFill>
                <a:latin typeface="Calibri" panose="020F0502020204030204" pitchFamily="34" charset="0"/>
              </a:rPr>
              <a:t>, NE Poland</a:t>
            </a:r>
            <a:endParaRPr lang="bg-BG" sz="3200" dirty="0">
              <a:solidFill>
                <a:schemeClr val="accent2">
                  <a:lumMod val="50000"/>
                </a:schemeClr>
              </a:solidFill>
              <a:latin typeface="Calibri" panose="020F0502020204030204" pitchFamily="34" charset="0"/>
            </a:endParaRPr>
          </a:p>
        </p:txBody>
      </p:sp>
      <p:pic>
        <p:nvPicPr>
          <p:cNvPr id="3" name="Obraz 2" descr="D:\podgórski\wszystko_16.01.12\DZIK_200313\TELEMETRIA_270411\dispersal&amp;mortality\maps\dispersal.II.jpg"/>
          <p:cNvPicPr/>
          <p:nvPr/>
        </p:nvPicPr>
        <p:blipFill>
          <a:blip r:embed="rId3" cstate="print"/>
          <a:srcRect/>
          <a:stretch>
            <a:fillRect/>
          </a:stretch>
        </p:blipFill>
        <p:spPr bwMode="auto">
          <a:xfrm>
            <a:off x="743970" y="0"/>
            <a:ext cx="4328096" cy="6845812"/>
          </a:xfrm>
          <a:prstGeom prst="rect">
            <a:avLst/>
          </a:prstGeom>
          <a:noFill/>
          <a:ln w="9525">
            <a:noFill/>
            <a:miter lim="800000"/>
            <a:headEnd/>
            <a:tailEnd/>
          </a:ln>
        </p:spPr>
      </p:pic>
    </p:spTree>
    <p:extLst>
      <p:ext uri="{BB962C8B-B14F-4D97-AF65-F5344CB8AC3E}">
        <p14:creationId xmlns:p14="http://schemas.microsoft.com/office/powerpoint/2010/main" xmlns="" val="2549258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936625"/>
          </a:xfrm>
        </p:spPr>
        <p:txBody>
          <a:bodyPr/>
          <a:lstStyle/>
          <a:p>
            <a:r>
              <a:rPr lang="en-GB" sz="3200" dirty="0" smtClean="0">
                <a:latin typeface="Calibri" panose="020F0502020204030204" pitchFamily="34" charset="0"/>
              </a:rPr>
              <a:t>Wild boars – social behaviour</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21</a:t>
            </a:fld>
            <a:endParaRPr lang="en-GB"/>
          </a:p>
        </p:txBody>
      </p:sp>
      <p:sp>
        <p:nvSpPr>
          <p:cNvPr id="4" name="TextBox 3"/>
          <p:cNvSpPr txBox="1"/>
          <p:nvPr/>
        </p:nvSpPr>
        <p:spPr>
          <a:xfrm>
            <a:off x="4214810" y="2214554"/>
            <a:ext cx="4500594"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b="0" dirty="0">
                <a:solidFill>
                  <a:schemeClr val="accent2">
                    <a:lumMod val="50000"/>
                  </a:schemeClr>
                </a:solidFill>
                <a:latin typeface="Calibri" panose="020F0502020204030204" pitchFamily="34" charset="0"/>
              </a:rPr>
              <a:t>Boars are typically social animals, living in female-dominated sounders consisting of barren sows and mothers with young led by an old matriarch. </a:t>
            </a:r>
            <a:endParaRPr lang="en-US" sz="2000" b="0" dirty="0" smtClean="0">
              <a:solidFill>
                <a:schemeClr val="accent2">
                  <a:lumMod val="50000"/>
                </a:schemeClr>
              </a:solidFill>
              <a:latin typeface="Calibri" panose="020F0502020204030204" pitchFamily="34" charset="0"/>
            </a:endParaRPr>
          </a:p>
          <a:p>
            <a:pPr marL="342900" indent="-342900" algn="just">
              <a:buFont typeface="Arial" panose="020B0604020202020204" pitchFamily="34" charset="0"/>
              <a:buChar char="•"/>
            </a:pPr>
            <a:r>
              <a:rPr lang="en-US" sz="2000" b="0" dirty="0" smtClean="0">
                <a:solidFill>
                  <a:schemeClr val="accent2">
                    <a:lumMod val="50000"/>
                  </a:schemeClr>
                </a:solidFill>
                <a:latin typeface="Calibri" panose="020F0502020204030204" pitchFamily="34" charset="0"/>
              </a:rPr>
              <a:t>Male </a:t>
            </a:r>
            <a:r>
              <a:rPr lang="en-US" sz="2000" b="0" dirty="0">
                <a:solidFill>
                  <a:schemeClr val="accent2">
                    <a:lumMod val="50000"/>
                  </a:schemeClr>
                </a:solidFill>
                <a:latin typeface="Calibri" panose="020F0502020204030204" pitchFamily="34" charset="0"/>
              </a:rPr>
              <a:t>boars leave their sounder at the age of 8–15 months, while females either remain with their mothers or establish new territories nearby. </a:t>
            </a:r>
            <a:endParaRPr lang="en-US" sz="2000" b="0" dirty="0" smtClean="0">
              <a:solidFill>
                <a:schemeClr val="accent2">
                  <a:lumMod val="50000"/>
                </a:schemeClr>
              </a:solidFill>
              <a:latin typeface="Calibri" panose="020F0502020204030204" pitchFamily="34" charset="0"/>
            </a:endParaRPr>
          </a:p>
          <a:p>
            <a:pPr marL="342900" indent="-342900" algn="just">
              <a:buFont typeface="Arial" panose="020B0604020202020204" pitchFamily="34" charset="0"/>
              <a:buChar char="•"/>
            </a:pPr>
            <a:r>
              <a:rPr lang="en-US" sz="2000" b="0" dirty="0" smtClean="0">
                <a:solidFill>
                  <a:schemeClr val="accent2">
                    <a:lumMod val="50000"/>
                  </a:schemeClr>
                </a:solidFill>
                <a:latin typeface="Calibri" panose="020F0502020204030204" pitchFamily="34" charset="0"/>
              </a:rPr>
              <a:t>Sub adult </a:t>
            </a:r>
            <a:r>
              <a:rPr lang="en-US" sz="2000" b="0" dirty="0">
                <a:solidFill>
                  <a:schemeClr val="accent2">
                    <a:lumMod val="50000"/>
                  </a:schemeClr>
                </a:solidFill>
                <a:latin typeface="Calibri" panose="020F0502020204030204" pitchFamily="34" charset="0"/>
              </a:rPr>
              <a:t>males may live in loosely knit groups, while adult and elderly males tend to be solitary outside the breeding </a:t>
            </a:r>
            <a:r>
              <a:rPr lang="en-US" sz="2000" b="0" dirty="0" smtClean="0">
                <a:solidFill>
                  <a:schemeClr val="accent2">
                    <a:lumMod val="50000"/>
                  </a:schemeClr>
                </a:solidFill>
                <a:latin typeface="Calibri" panose="020F0502020204030204" pitchFamily="34" charset="0"/>
              </a:rPr>
              <a:t>season.</a:t>
            </a:r>
            <a:endParaRPr lang="lt-LT" sz="2000" b="0" dirty="0" err="1" smtClean="0">
              <a:solidFill>
                <a:schemeClr val="accent2">
                  <a:lumMod val="50000"/>
                </a:schemeClr>
              </a:solidFill>
              <a:latin typeface="Calibri" panose="020F0502020204030204" pitchFamily="34" charset="0"/>
            </a:endParaRPr>
          </a:p>
        </p:txBody>
      </p:sp>
      <p:grpSp>
        <p:nvGrpSpPr>
          <p:cNvPr id="5" name="Grupa 6"/>
          <p:cNvGrpSpPr/>
          <p:nvPr/>
        </p:nvGrpSpPr>
        <p:grpSpPr>
          <a:xfrm>
            <a:off x="-1428792" y="2214554"/>
            <a:ext cx="4560632" cy="3734726"/>
            <a:chOff x="222196" y="642918"/>
            <a:chExt cx="8554540" cy="5761348"/>
          </a:xfrm>
        </p:grpSpPr>
        <p:pic>
          <p:nvPicPr>
            <p:cNvPr id="6" name="Picture 2" descr="D:\podgórski\wszystko_16.01.12\DZIK_200412\Social Networks\boar.structure.JPG"/>
            <p:cNvPicPr>
              <a:picLocks noChangeAspect="1" noChangeArrowheads="1"/>
            </p:cNvPicPr>
            <p:nvPr/>
          </p:nvPicPr>
          <p:blipFill>
            <a:blip r:embed="rId2" cstate="print"/>
            <a:srcRect/>
            <a:stretch>
              <a:fillRect/>
            </a:stretch>
          </p:blipFill>
          <p:spPr bwMode="auto">
            <a:xfrm>
              <a:off x="222196" y="642918"/>
              <a:ext cx="8554540" cy="5500726"/>
            </a:xfrm>
            <a:prstGeom prst="rect">
              <a:avLst/>
            </a:prstGeom>
            <a:noFill/>
          </p:spPr>
        </p:pic>
        <p:sp>
          <p:nvSpPr>
            <p:cNvPr id="7" name="Text Box 70"/>
            <p:cNvSpPr txBox="1">
              <a:spLocks noChangeArrowheads="1"/>
            </p:cNvSpPr>
            <p:nvPr/>
          </p:nvSpPr>
          <p:spPr bwMode="auto">
            <a:xfrm>
              <a:off x="8072462" y="4643446"/>
              <a:ext cx="690538" cy="769441"/>
            </a:xfrm>
            <a:prstGeom prst="rect">
              <a:avLst/>
            </a:prstGeom>
            <a:noFill/>
            <a:ln w="9525">
              <a:noFill/>
              <a:miter lim="800000"/>
              <a:headEnd/>
              <a:tailEnd/>
            </a:ln>
            <a:effectLst/>
          </p:spPr>
          <p:txBody>
            <a:bodyPr wrap="square">
              <a:spAutoFit/>
            </a:bodyPr>
            <a:lstStyle/>
            <a:p>
              <a:pPr algn="l"/>
              <a:r>
                <a:rPr lang="pl-PL" sz="4400" b="1" dirty="0">
                  <a:solidFill>
                    <a:srgbClr val="00CC00"/>
                  </a:solidFill>
                  <a:latin typeface="Times New Roman" pitchFamily="18" charset="0"/>
                  <a:cs typeface="Times New Roman" pitchFamily="18" charset="0"/>
                </a:rPr>
                <a:t>♂</a:t>
              </a:r>
            </a:p>
          </p:txBody>
        </p:sp>
        <p:sp>
          <p:nvSpPr>
            <p:cNvPr id="8" name="Text Box 71"/>
            <p:cNvSpPr txBox="1">
              <a:spLocks noChangeArrowheads="1"/>
            </p:cNvSpPr>
            <p:nvPr/>
          </p:nvSpPr>
          <p:spPr bwMode="auto">
            <a:xfrm>
              <a:off x="8072462" y="5357826"/>
              <a:ext cx="304800" cy="1046440"/>
            </a:xfrm>
            <a:prstGeom prst="rect">
              <a:avLst/>
            </a:prstGeom>
            <a:noFill/>
            <a:ln w="9525">
              <a:noFill/>
              <a:miter lim="800000"/>
              <a:headEnd/>
              <a:tailEnd/>
            </a:ln>
            <a:effectLst/>
          </p:spPr>
          <p:txBody>
            <a:bodyPr>
              <a:spAutoFit/>
            </a:bodyPr>
            <a:lstStyle/>
            <a:p>
              <a:pPr algn="l"/>
              <a:r>
                <a:rPr lang="pl-PL" sz="4400" b="1" dirty="0">
                  <a:solidFill>
                    <a:srgbClr val="3333CC"/>
                  </a:solidFill>
                </a:rPr>
                <a:t>♀</a:t>
              </a:r>
              <a:r>
                <a:rPr lang="pl-PL" sz="1800" dirty="0">
                  <a:latin typeface="Zwierzątka" pitchFamily="34" charset="2"/>
                </a:rPr>
                <a:t> </a:t>
              </a:r>
            </a:p>
          </p:txBody>
        </p:sp>
      </p:grpSp>
    </p:spTree>
    <p:extLst>
      <p:ext uri="{BB962C8B-B14F-4D97-AF65-F5344CB8AC3E}">
        <p14:creationId xmlns="" xmlns:p14="http://schemas.microsoft.com/office/powerpoint/2010/main" val="3173686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936625"/>
          </a:xfrm>
        </p:spPr>
        <p:txBody>
          <a:bodyPr/>
          <a:lstStyle/>
          <a:p>
            <a:r>
              <a:rPr lang="en-US" sz="3200" dirty="0" smtClean="0">
                <a:latin typeface="Calibri" panose="020F0502020204030204" pitchFamily="34" charset="0"/>
              </a:rPr>
              <a:t>Behavior </a:t>
            </a:r>
            <a:r>
              <a:rPr lang="en-US" sz="3200" dirty="0">
                <a:latin typeface="Calibri" panose="020F0502020204030204" pitchFamily="34" charset="0"/>
              </a:rPr>
              <a:t>and Lifestyle</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22</a:t>
            </a:fld>
            <a:endParaRPr lang="en-GB"/>
          </a:p>
        </p:txBody>
      </p:sp>
      <p:sp>
        <p:nvSpPr>
          <p:cNvPr id="4" name="Rectangle 3"/>
          <p:cNvSpPr/>
          <p:nvPr/>
        </p:nvSpPr>
        <p:spPr>
          <a:xfrm>
            <a:off x="251520" y="2060848"/>
            <a:ext cx="8496944" cy="2554545"/>
          </a:xfrm>
          <a:prstGeom prst="rect">
            <a:avLst/>
          </a:prstGeom>
        </p:spPr>
        <p:txBody>
          <a:bodyPr wrap="square">
            <a:spAutoFit/>
          </a:bodyPr>
          <a:lstStyle/>
          <a:p>
            <a:pPr marL="342900" indent="-342900" algn="just">
              <a:buFont typeface="Wingdings" panose="05000000000000000000" pitchFamily="2" charset="2"/>
              <a:buChar char="§"/>
            </a:pPr>
            <a:r>
              <a:rPr lang="en-US" sz="2000" b="0" dirty="0">
                <a:solidFill>
                  <a:schemeClr val="accent2">
                    <a:lumMod val="50000"/>
                  </a:schemeClr>
                </a:solidFill>
                <a:latin typeface="Calibri" panose="020F0502020204030204" pitchFamily="34" charset="0"/>
              </a:rPr>
              <a:t>Wild Boar are nocturnal animals that only come out at night to forage for food. </a:t>
            </a:r>
            <a:endParaRPr lang="en-US" sz="2000" b="0" dirty="0" smtClean="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
            </a:pPr>
            <a:r>
              <a:rPr lang="en-US" sz="2000" b="0" dirty="0" smtClean="0">
                <a:solidFill>
                  <a:schemeClr val="accent2">
                    <a:lumMod val="50000"/>
                  </a:schemeClr>
                </a:solidFill>
                <a:latin typeface="Calibri" panose="020F0502020204030204" pitchFamily="34" charset="0"/>
              </a:rPr>
              <a:t>Female’s are </a:t>
            </a:r>
            <a:r>
              <a:rPr lang="en-US" sz="2000" b="0" dirty="0">
                <a:solidFill>
                  <a:schemeClr val="accent2">
                    <a:lumMod val="50000"/>
                  </a:schemeClr>
                </a:solidFill>
                <a:latin typeface="Calibri" panose="020F0502020204030204" pitchFamily="34" charset="0"/>
              </a:rPr>
              <a:t>relatively sociable animals, inhabiting loose territories in groups known as sounders which can contain between 6 and 30 individuals. </a:t>
            </a:r>
            <a:endParaRPr lang="en-US" sz="2000" b="0" dirty="0" smtClean="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
            </a:pPr>
            <a:r>
              <a:rPr lang="en-US" sz="2000" b="0" dirty="0" smtClean="0">
                <a:solidFill>
                  <a:schemeClr val="accent2">
                    <a:lumMod val="50000"/>
                  </a:schemeClr>
                </a:solidFill>
                <a:latin typeface="Calibri" panose="020F0502020204030204" pitchFamily="34" charset="0"/>
              </a:rPr>
              <a:t>Males </a:t>
            </a:r>
            <a:r>
              <a:rPr lang="en-US" sz="2000" b="0" dirty="0">
                <a:solidFill>
                  <a:schemeClr val="accent2">
                    <a:lumMod val="50000"/>
                  </a:schemeClr>
                </a:solidFill>
                <a:latin typeface="Calibri" panose="020F0502020204030204" pitchFamily="34" charset="0"/>
              </a:rPr>
              <a:t>however, are solitary for the majority of the year, with the exception of during the breeding season when they can be found in close proximity of both the sounders, and indeed other males. Male Wild Boar compete with one another by fighting for the chance to mate with a female.</a:t>
            </a:r>
            <a:endParaRPr lang="lt-LT" sz="2000" b="0" dirty="0">
              <a:solidFill>
                <a:schemeClr val="accent2">
                  <a:lumMod val="50000"/>
                </a:schemeClr>
              </a:solidFill>
              <a:latin typeface="Calibri" panose="020F0502020204030204" pitchFamily="34" charset="0"/>
            </a:endParaRPr>
          </a:p>
        </p:txBody>
      </p:sp>
      <p:sp>
        <p:nvSpPr>
          <p:cNvPr id="5" name="AutoShape 2" descr="https://mail.google.com/mail/u/0/?ui=2&amp;ik=19d3ae358a&amp;view=fimg&amp;th=157db190e6302ac9&amp;attid=0.1&amp;disp=emb&amp;realattid=843231b2d734f948_0.1&amp;attbid=ANGjdJ-mT6BumUUGJm3a87jlBktPJRZoWCBLmATn88G7ZBtN2Q5QdxF1xkw3uElEi4cuE4yMh2XHoN85uHOssVToDYMV52fNwDUYTB2Zxvd5vXBDhaG0j3oCiGjh9V8&amp;sz=s0-l75-ft&amp;ats=1478335045215&amp;rm=157db190e6302ac9&amp;zw&amp;atsh=1"/>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9362" y="4509120"/>
            <a:ext cx="5074638" cy="2348880"/>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509120"/>
            <a:ext cx="4067944" cy="23488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496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23</a:t>
            </a:fld>
            <a:endParaRPr lang="en-GB"/>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08719"/>
            <a:ext cx="9144000" cy="60168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7896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936625"/>
          </a:xfrm>
        </p:spPr>
        <p:txBody>
          <a:bodyPr/>
          <a:lstStyle/>
          <a:p>
            <a:r>
              <a:rPr lang="en-GB" sz="3200" dirty="0" smtClean="0">
                <a:latin typeface="Calibri" panose="020F0502020204030204" pitchFamily="34" charset="0"/>
              </a:rPr>
              <a:t>Diseases</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24</a:t>
            </a:fld>
            <a:endParaRPr lang="en-GB" dirty="0"/>
          </a:p>
        </p:txBody>
      </p:sp>
      <p:sp>
        <p:nvSpPr>
          <p:cNvPr id="5" name="Text Box 4"/>
          <p:cNvSpPr txBox="1">
            <a:spLocks noChangeArrowheads="1"/>
          </p:cNvSpPr>
          <p:nvPr/>
        </p:nvSpPr>
        <p:spPr bwMode="auto">
          <a:xfrm>
            <a:off x="323528" y="1700808"/>
            <a:ext cx="4896544"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buFontTx/>
              <a:buChar char="•"/>
            </a:pPr>
            <a:r>
              <a:rPr lang="en-US" altLang="lt-LT" sz="2300" dirty="0">
                <a:solidFill>
                  <a:schemeClr val="accent2">
                    <a:lumMod val="50000"/>
                  </a:schemeClr>
                </a:solidFill>
                <a:latin typeface="Calibri" panose="020F0502020204030204" pitchFamily="34" charset="0"/>
              </a:rPr>
              <a:t>  </a:t>
            </a:r>
            <a:r>
              <a:rPr lang="en-US" altLang="lt-LT" sz="2300" dirty="0" smtClean="0">
                <a:solidFill>
                  <a:schemeClr val="accent2">
                    <a:lumMod val="50000"/>
                  </a:schemeClr>
                </a:solidFill>
                <a:latin typeface="Calibri" panose="020F0502020204030204" pitchFamily="34" charset="0"/>
              </a:rPr>
              <a:t>Pseudorabies (Aujeszky’s disease)</a:t>
            </a:r>
            <a:endParaRPr lang="en-US" altLang="lt-LT" sz="2300" dirty="0">
              <a:solidFill>
                <a:schemeClr val="accent2">
                  <a:lumMod val="50000"/>
                </a:schemeClr>
              </a:solidFill>
              <a:latin typeface="Calibri" panose="020F0502020204030204" pitchFamily="34" charset="0"/>
            </a:endParaRPr>
          </a:p>
          <a:p>
            <a:pPr eaLnBrk="0" hangingPunct="0">
              <a:buFontTx/>
              <a:buChar char="•"/>
            </a:pPr>
            <a:r>
              <a:rPr lang="en-US" altLang="lt-LT" sz="2300" dirty="0">
                <a:solidFill>
                  <a:schemeClr val="accent2">
                    <a:lumMod val="50000"/>
                  </a:schemeClr>
                </a:solidFill>
                <a:latin typeface="Calibri" panose="020F0502020204030204" pitchFamily="34" charset="0"/>
              </a:rPr>
              <a:t>  Swine brucellosis</a:t>
            </a:r>
          </a:p>
          <a:p>
            <a:pPr eaLnBrk="0" hangingPunct="0">
              <a:buFontTx/>
              <a:buChar char="•"/>
            </a:pPr>
            <a:r>
              <a:rPr lang="en-US" altLang="lt-LT" sz="2300" dirty="0" smtClean="0">
                <a:solidFill>
                  <a:schemeClr val="accent2">
                    <a:lumMod val="50000"/>
                  </a:schemeClr>
                </a:solidFill>
                <a:latin typeface="Calibri" panose="020F0502020204030204" pitchFamily="34" charset="0"/>
              </a:rPr>
              <a:t>  Influenza</a:t>
            </a:r>
            <a:endParaRPr lang="en-US" altLang="lt-LT" sz="2300" dirty="0">
              <a:solidFill>
                <a:schemeClr val="accent2">
                  <a:lumMod val="50000"/>
                </a:schemeClr>
              </a:solidFill>
              <a:latin typeface="Calibri" panose="020F0502020204030204" pitchFamily="34" charset="0"/>
            </a:endParaRPr>
          </a:p>
          <a:p>
            <a:pPr eaLnBrk="0" hangingPunct="0">
              <a:buFontTx/>
              <a:buChar char="•"/>
            </a:pPr>
            <a:r>
              <a:rPr lang="en-US" altLang="lt-LT" sz="2300" dirty="0">
                <a:solidFill>
                  <a:schemeClr val="accent2">
                    <a:lumMod val="50000"/>
                  </a:schemeClr>
                </a:solidFill>
                <a:latin typeface="Calibri" panose="020F0502020204030204" pitchFamily="34" charset="0"/>
              </a:rPr>
              <a:t>  Tularemia</a:t>
            </a:r>
          </a:p>
          <a:p>
            <a:pPr eaLnBrk="0" hangingPunct="0">
              <a:buFontTx/>
              <a:buChar char="•"/>
            </a:pPr>
            <a:r>
              <a:rPr lang="en-US" altLang="lt-LT" sz="2300" dirty="0">
                <a:solidFill>
                  <a:schemeClr val="accent2">
                    <a:lumMod val="50000"/>
                  </a:schemeClr>
                </a:solidFill>
                <a:latin typeface="Calibri" panose="020F0502020204030204" pitchFamily="34" charset="0"/>
              </a:rPr>
              <a:t>  West Nile </a:t>
            </a:r>
            <a:r>
              <a:rPr lang="en-US" altLang="lt-LT" sz="2300" dirty="0" smtClean="0">
                <a:solidFill>
                  <a:schemeClr val="accent2">
                    <a:lumMod val="50000"/>
                  </a:schemeClr>
                </a:solidFill>
                <a:latin typeface="Calibri" panose="020F0502020204030204" pitchFamily="34" charset="0"/>
              </a:rPr>
              <a:t>virus</a:t>
            </a:r>
          </a:p>
          <a:p>
            <a:pPr eaLnBrk="0" hangingPunct="0">
              <a:buFontTx/>
              <a:buChar char="•"/>
            </a:pPr>
            <a:r>
              <a:rPr lang="en-US" altLang="lt-LT" sz="2300" dirty="0">
                <a:solidFill>
                  <a:schemeClr val="accent2">
                    <a:lumMod val="50000"/>
                  </a:schemeClr>
                </a:solidFill>
                <a:latin typeface="Calibri" panose="020F0502020204030204" pitchFamily="34" charset="0"/>
              </a:rPr>
              <a:t> </a:t>
            </a:r>
            <a:r>
              <a:rPr lang="en-US" altLang="lt-LT" sz="2300" dirty="0" smtClean="0">
                <a:solidFill>
                  <a:schemeClr val="accent2">
                    <a:lumMod val="50000"/>
                  </a:schemeClr>
                </a:solidFill>
                <a:latin typeface="Calibri" panose="020F0502020204030204" pitchFamily="34" charset="0"/>
              </a:rPr>
              <a:t> E</a:t>
            </a:r>
            <a:r>
              <a:rPr lang="en-US" altLang="lt-LT" sz="2300" dirty="0">
                <a:solidFill>
                  <a:schemeClr val="accent2">
                    <a:lumMod val="50000"/>
                  </a:schemeClr>
                </a:solidFill>
                <a:latin typeface="Calibri" panose="020F0502020204030204" pitchFamily="34" charset="0"/>
              </a:rPr>
              <a:t>. coli</a:t>
            </a:r>
          </a:p>
          <a:p>
            <a:pPr eaLnBrk="0" hangingPunct="0">
              <a:buFontTx/>
              <a:buChar char="•"/>
            </a:pPr>
            <a:r>
              <a:rPr lang="en-US" altLang="lt-LT" sz="2300" dirty="0">
                <a:solidFill>
                  <a:schemeClr val="accent2">
                    <a:lumMod val="50000"/>
                  </a:schemeClr>
                </a:solidFill>
                <a:latin typeface="Calibri" panose="020F0502020204030204" pitchFamily="34" charset="0"/>
              </a:rPr>
              <a:t>  Salmonella</a:t>
            </a:r>
          </a:p>
          <a:p>
            <a:pPr eaLnBrk="0" hangingPunct="0">
              <a:buFontTx/>
              <a:buChar char="•"/>
            </a:pPr>
            <a:r>
              <a:rPr lang="en-US" altLang="lt-LT" sz="2300" dirty="0">
                <a:solidFill>
                  <a:schemeClr val="accent2">
                    <a:lumMod val="50000"/>
                  </a:schemeClr>
                </a:solidFill>
                <a:latin typeface="Calibri" panose="020F0502020204030204" pitchFamily="34" charset="0"/>
              </a:rPr>
              <a:t>  Trichinosis</a:t>
            </a:r>
          </a:p>
          <a:p>
            <a:pPr eaLnBrk="0" hangingPunct="0">
              <a:buFontTx/>
              <a:buChar char="•"/>
            </a:pPr>
            <a:r>
              <a:rPr lang="en-US" altLang="lt-LT" sz="2300" dirty="0">
                <a:solidFill>
                  <a:schemeClr val="accent2">
                    <a:lumMod val="50000"/>
                  </a:schemeClr>
                </a:solidFill>
                <a:latin typeface="Calibri" panose="020F0502020204030204" pitchFamily="34" charset="0"/>
              </a:rPr>
              <a:t>  Streptococcus</a:t>
            </a:r>
          </a:p>
          <a:p>
            <a:pPr eaLnBrk="0" hangingPunct="0">
              <a:buFontTx/>
              <a:buChar char="•"/>
            </a:pPr>
            <a:r>
              <a:rPr lang="en-US" altLang="lt-LT" sz="2300" dirty="0">
                <a:solidFill>
                  <a:schemeClr val="accent2">
                    <a:lumMod val="50000"/>
                  </a:schemeClr>
                </a:solidFill>
                <a:latin typeface="Calibri" panose="020F0502020204030204" pitchFamily="34" charset="0"/>
              </a:rPr>
              <a:t>  Ticks, fleas, lice</a:t>
            </a:r>
          </a:p>
          <a:p>
            <a:pPr eaLnBrk="0" hangingPunct="0">
              <a:buFontTx/>
              <a:buChar char="•"/>
            </a:pPr>
            <a:r>
              <a:rPr lang="en-US" altLang="lt-LT" sz="2300" dirty="0">
                <a:solidFill>
                  <a:schemeClr val="accent2">
                    <a:lumMod val="50000"/>
                  </a:schemeClr>
                </a:solidFill>
                <a:latin typeface="Calibri" panose="020F0502020204030204" pitchFamily="34" charset="0"/>
              </a:rPr>
              <a:t>  Internal parasites  </a:t>
            </a:r>
          </a:p>
          <a:p>
            <a:pPr eaLnBrk="0" hangingPunct="0">
              <a:buFontTx/>
              <a:buChar char="•"/>
            </a:pPr>
            <a:r>
              <a:rPr lang="en-US" altLang="lt-LT" sz="2300" dirty="0">
                <a:solidFill>
                  <a:schemeClr val="accent2">
                    <a:lumMod val="50000"/>
                  </a:schemeClr>
                </a:solidFill>
                <a:latin typeface="Calibri" panose="020F0502020204030204" pitchFamily="34" charset="0"/>
              </a:rPr>
              <a:t>  Toxoplasmosis and Trichinosis </a:t>
            </a:r>
          </a:p>
        </p:txBody>
      </p:sp>
      <p:sp>
        <p:nvSpPr>
          <p:cNvPr id="6" name="Text Box 4"/>
          <p:cNvSpPr txBox="1">
            <a:spLocks noChangeArrowheads="1"/>
          </p:cNvSpPr>
          <p:nvPr/>
        </p:nvSpPr>
        <p:spPr bwMode="auto">
          <a:xfrm>
            <a:off x="4067944" y="2420888"/>
            <a:ext cx="48006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lang="en-US" altLang="lt-LT" sz="2800" dirty="0">
                <a:solidFill>
                  <a:schemeClr val="accent2">
                    <a:lumMod val="50000"/>
                  </a:schemeClr>
                </a:solidFill>
                <a:latin typeface="Times" pitchFamily="48" charset="0"/>
              </a:rPr>
              <a:t>  Classical swine fever</a:t>
            </a:r>
          </a:p>
          <a:p>
            <a:pPr eaLnBrk="0" hangingPunct="0">
              <a:buFontTx/>
              <a:buChar char="•"/>
            </a:pPr>
            <a:r>
              <a:rPr lang="en-US" altLang="lt-LT" sz="2800" dirty="0">
                <a:solidFill>
                  <a:schemeClr val="accent2">
                    <a:lumMod val="50000"/>
                  </a:schemeClr>
                </a:solidFill>
                <a:latin typeface="Times" pitchFamily="48" charset="0"/>
              </a:rPr>
              <a:t>  African swine fever</a:t>
            </a:r>
          </a:p>
          <a:p>
            <a:pPr eaLnBrk="0" hangingPunct="0">
              <a:buFontTx/>
              <a:buChar char="•"/>
            </a:pPr>
            <a:r>
              <a:rPr lang="en-US" altLang="lt-LT" sz="2800" dirty="0">
                <a:solidFill>
                  <a:schemeClr val="accent2">
                    <a:lumMod val="50000"/>
                  </a:schemeClr>
                </a:solidFill>
                <a:latin typeface="Times" pitchFamily="48" charset="0"/>
              </a:rPr>
              <a:t>  PRRS</a:t>
            </a:r>
          </a:p>
          <a:p>
            <a:pPr eaLnBrk="0" hangingPunct="0">
              <a:buFontTx/>
              <a:buChar char="•"/>
            </a:pPr>
            <a:r>
              <a:rPr lang="en-US" altLang="lt-LT" sz="2800" dirty="0">
                <a:solidFill>
                  <a:schemeClr val="accent2">
                    <a:lumMod val="50000"/>
                  </a:schemeClr>
                </a:solidFill>
                <a:latin typeface="Times" pitchFamily="48" charset="0"/>
              </a:rPr>
              <a:t>  Anthrax</a:t>
            </a:r>
          </a:p>
          <a:p>
            <a:pPr eaLnBrk="0" hangingPunct="0">
              <a:buFontTx/>
              <a:buChar char="•"/>
            </a:pPr>
            <a:r>
              <a:rPr lang="en-US" altLang="lt-LT" sz="2800" dirty="0">
                <a:solidFill>
                  <a:schemeClr val="accent2">
                    <a:lumMod val="50000"/>
                  </a:schemeClr>
                </a:solidFill>
                <a:latin typeface="Times" pitchFamily="48" charset="0"/>
              </a:rPr>
              <a:t>  Foot and mouth disease </a:t>
            </a:r>
          </a:p>
          <a:p>
            <a:pPr eaLnBrk="0" hangingPunct="0">
              <a:buFontTx/>
              <a:buChar char="•"/>
            </a:pPr>
            <a:r>
              <a:rPr lang="en-US" altLang="lt-LT" sz="2800" dirty="0">
                <a:solidFill>
                  <a:schemeClr val="accent2">
                    <a:lumMod val="50000"/>
                  </a:schemeClr>
                </a:solidFill>
                <a:latin typeface="Times" pitchFamily="48" charset="0"/>
              </a:rPr>
              <a:t>  Porcine circovirus </a:t>
            </a:r>
          </a:p>
        </p:txBody>
      </p:sp>
    </p:spTree>
    <p:extLst>
      <p:ext uri="{BB962C8B-B14F-4D97-AF65-F5344CB8AC3E}">
        <p14:creationId xmlns:p14="http://schemas.microsoft.com/office/powerpoint/2010/main" xmlns="" val="515916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25</a:t>
            </a:fld>
            <a:endParaRPr lang="en-GB"/>
          </a:p>
        </p:txBody>
      </p:sp>
      <p:sp>
        <p:nvSpPr>
          <p:cNvPr id="4" name="Content Placeholder 1"/>
          <p:cNvSpPr txBox="1">
            <a:spLocks/>
          </p:cNvSpPr>
          <p:nvPr/>
        </p:nvSpPr>
        <p:spPr>
          <a:xfrm>
            <a:off x="252413" y="1988839"/>
            <a:ext cx="8639175" cy="4383385"/>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 Presence of the virus;</a:t>
            </a:r>
          </a:p>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Size of the population;</a:t>
            </a:r>
          </a:p>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Density of the population;</a:t>
            </a:r>
          </a:p>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Size and density define the wild boar geographical distribution;</a:t>
            </a:r>
          </a:p>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Age and gender of the infected wild boar population; </a:t>
            </a:r>
          </a:p>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Type of hunting;</a:t>
            </a:r>
          </a:p>
          <a:p>
            <a:pPr marL="457200" indent="-457200" algn="just">
              <a:buClr>
                <a:schemeClr val="accent2">
                  <a:lumMod val="50000"/>
                </a:schemeClr>
              </a:buClr>
              <a:buFont typeface="Wingdings" pitchFamily="2" charset="2"/>
              <a:buChar char="ü"/>
            </a:pPr>
            <a:r>
              <a:rPr lang="en-GB" altLang="lt-LT" sz="2800" b="0" kern="0" dirty="0" smtClean="0">
                <a:solidFill>
                  <a:schemeClr val="accent2">
                    <a:lumMod val="75000"/>
                  </a:schemeClr>
                </a:solidFill>
                <a:latin typeface="Calibri" panose="020F0502020204030204" pitchFamily="34" charset="0"/>
              </a:rPr>
              <a:t>Period of the year during which the virus has been detected/introduced.</a:t>
            </a:r>
          </a:p>
        </p:txBody>
      </p:sp>
      <p:sp>
        <p:nvSpPr>
          <p:cNvPr id="5" name="Title 2"/>
          <p:cNvSpPr>
            <a:spLocks noGrp="1"/>
          </p:cNvSpPr>
          <p:nvPr>
            <p:ph type="title"/>
          </p:nvPr>
        </p:nvSpPr>
        <p:spPr bwMode="auto">
          <a:xfrm>
            <a:off x="252413" y="1196752"/>
            <a:ext cx="8205787" cy="436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lt-LT" dirty="0" smtClean="0">
                <a:solidFill>
                  <a:schemeClr val="accent2">
                    <a:lumMod val="50000"/>
                  </a:schemeClr>
                </a:solidFill>
                <a:latin typeface="Calibri" panose="020F0502020204030204" pitchFamily="34" charset="0"/>
              </a:rPr>
              <a:t>African swine fever  in wild boar – risk factors</a:t>
            </a:r>
          </a:p>
        </p:txBody>
      </p:sp>
    </p:spTree>
    <p:extLst>
      <p:ext uri="{BB962C8B-B14F-4D97-AF65-F5344CB8AC3E}">
        <p14:creationId xmlns:p14="http://schemas.microsoft.com/office/powerpoint/2010/main" xmlns="" val="3056478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26</a:t>
            </a:fld>
            <a:endParaRPr lang="en-GB"/>
          </a:p>
        </p:txBody>
      </p:sp>
      <p:sp>
        <p:nvSpPr>
          <p:cNvPr id="4" name="Title 2"/>
          <p:cNvSpPr>
            <a:spLocks noGrp="1"/>
          </p:cNvSpPr>
          <p:nvPr>
            <p:ph type="title"/>
          </p:nvPr>
        </p:nvSpPr>
        <p:spPr bwMode="auto">
          <a:xfrm>
            <a:off x="468945" y="1196752"/>
            <a:ext cx="8205787" cy="5926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lt-LT" dirty="0" smtClean="0">
                <a:solidFill>
                  <a:schemeClr val="accent2">
                    <a:lumMod val="50000"/>
                  </a:schemeClr>
                </a:solidFill>
                <a:latin typeface="Calibri" panose="020F0502020204030204" pitchFamily="34" charset="0"/>
              </a:rPr>
              <a:t>Wild boar density</a:t>
            </a:r>
            <a:endParaRPr lang="lt-LT" altLang="lt-LT" dirty="0" smtClean="0">
              <a:solidFill>
                <a:schemeClr val="accent2">
                  <a:lumMod val="50000"/>
                </a:schemeClr>
              </a:solidFill>
              <a:latin typeface="Calibri" panose="020F050202020403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83568" y="1789400"/>
            <a:ext cx="7776542" cy="506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6322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196752"/>
            <a:ext cx="8229600" cy="936625"/>
          </a:xfrm>
        </p:spPr>
        <p:txBody>
          <a:bodyPr/>
          <a:lstStyle/>
          <a:p>
            <a:r>
              <a:rPr lang="en-GB" sz="3200" dirty="0" smtClean="0">
                <a:solidFill>
                  <a:schemeClr val="accent2">
                    <a:lumMod val="50000"/>
                  </a:schemeClr>
                </a:solidFill>
                <a:latin typeface="Calibri" panose="020F0502020204030204" pitchFamily="34" charset="0"/>
              </a:rPr>
              <a:t>Can we control the hunters?</a:t>
            </a:r>
            <a:endParaRPr lang="lt-LT"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27</a:t>
            </a:fld>
            <a:endParaRPr lang="en-GB"/>
          </a:p>
        </p:txBody>
      </p:sp>
      <p:sp>
        <p:nvSpPr>
          <p:cNvPr id="4" name="Rectangle 3"/>
          <p:cNvSpPr/>
          <p:nvPr/>
        </p:nvSpPr>
        <p:spPr>
          <a:xfrm>
            <a:off x="0" y="6360422"/>
            <a:ext cx="4032448" cy="246221"/>
          </a:xfrm>
          <a:prstGeom prst="rect">
            <a:avLst/>
          </a:prstGeom>
        </p:spPr>
        <p:txBody>
          <a:bodyPr wrap="square">
            <a:spAutoFit/>
          </a:bodyPr>
          <a:lstStyle/>
          <a:p>
            <a:r>
              <a:rPr lang="lt-LT" sz="1000" dirty="0">
                <a:solidFill>
                  <a:schemeClr val="accent2">
                    <a:lumMod val="50000"/>
                  </a:schemeClr>
                </a:solidFill>
                <a:latin typeface="Calibri" panose="020F0502020204030204" pitchFamily="34" charset="0"/>
              </a:rPr>
              <a:t>http://explorepahistory.com/displayimage.php?imgId=1-2-425</a:t>
            </a: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1562" y="2708920"/>
            <a:ext cx="4104456" cy="2736304"/>
          </a:xfrm>
          <a:prstGeom prst="rect">
            <a:avLst/>
          </a:prstGeom>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092895" y="3289991"/>
            <a:ext cx="5037584" cy="17864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50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296144"/>
          </a:xfrm>
        </p:spPr>
        <p:txBody>
          <a:bodyPr/>
          <a:lstStyle/>
          <a:p>
            <a:r>
              <a:rPr lang="en-GB" altLang="lt-LT" dirty="0">
                <a:solidFill>
                  <a:schemeClr val="accent2">
                    <a:lumMod val="50000"/>
                  </a:schemeClr>
                </a:solidFill>
                <a:latin typeface="Calibri" panose="020F0502020204030204" pitchFamily="34" charset="0"/>
              </a:rPr>
              <a:t>Wild boar </a:t>
            </a:r>
            <a:r>
              <a:rPr lang="en-GB" altLang="lt-LT" dirty="0" smtClean="0">
                <a:solidFill>
                  <a:schemeClr val="accent2">
                    <a:lumMod val="50000"/>
                  </a:schemeClr>
                </a:solidFill>
                <a:latin typeface="Calibri" panose="020F0502020204030204" pitchFamily="34" charset="0"/>
              </a:rPr>
              <a:t>density - how to estimate??</a:t>
            </a:r>
            <a:endParaRPr lang="lt-LT"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28</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482992" y="2276872"/>
            <a:ext cx="2669257" cy="393824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544" y="2464052"/>
            <a:ext cx="4751851" cy="3563888"/>
          </a:xfrm>
          <a:prstGeom prst="rect">
            <a:avLst/>
          </a:prstGeom>
        </p:spPr>
      </p:pic>
    </p:spTree>
    <p:extLst>
      <p:ext uri="{BB962C8B-B14F-4D97-AF65-F5344CB8AC3E}">
        <p14:creationId xmlns:p14="http://schemas.microsoft.com/office/powerpoint/2010/main" xmlns="" val="1013524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GB" sz="3200" dirty="0" smtClean="0">
                <a:latin typeface="Calibri" panose="020F0502020204030204" pitchFamily="34" charset="0"/>
              </a:rPr>
              <a:t>Wild boar</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a:t>
            </a:fld>
            <a:endParaRPr lang="en-GB"/>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35886" y="1915789"/>
            <a:ext cx="2571750" cy="1543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131840" y="2060848"/>
            <a:ext cx="257175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230444" y="1996752"/>
            <a:ext cx="2628900" cy="138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35886" y="3485862"/>
            <a:ext cx="2247900" cy="300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2807636" y="3485862"/>
            <a:ext cx="2266950" cy="138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1" name="Picture 9"/>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2839056" y="4990812"/>
            <a:ext cx="2219325" cy="1047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2" name="Picture 10"/>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5306519" y="3676361"/>
            <a:ext cx="2238375" cy="100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3" name="Picture 11"/>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5508104" y="4990812"/>
            <a:ext cx="2266950" cy="121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8464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16" y="1196231"/>
            <a:ext cx="8229600" cy="936625"/>
          </a:xfrm>
        </p:spPr>
        <p:txBody>
          <a:bodyPr/>
          <a:lstStyle/>
          <a:p>
            <a:r>
              <a:rPr lang="en-GB" sz="3200" dirty="0" smtClean="0">
                <a:latin typeface="Calibri" panose="020F0502020204030204" pitchFamily="34" charset="0"/>
              </a:rPr>
              <a:t>Estimation methods</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29</a:t>
            </a:fld>
            <a:endParaRPr lang="en-GB"/>
          </a:p>
        </p:txBody>
      </p:sp>
      <p:sp>
        <p:nvSpPr>
          <p:cNvPr id="6" name="TextBox 5"/>
          <p:cNvSpPr txBox="1"/>
          <p:nvPr/>
        </p:nvSpPr>
        <p:spPr>
          <a:xfrm>
            <a:off x="539552" y="1988840"/>
            <a:ext cx="7632848" cy="4401205"/>
          </a:xfrm>
          <a:prstGeom prst="rect">
            <a:avLst/>
          </a:prstGeom>
          <a:noFill/>
        </p:spPr>
        <p:txBody>
          <a:bodyPr wrap="square" rtlCol="0">
            <a:spAutoFit/>
          </a:bodyPr>
          <a:lstStyle/>
          <a:p>
            <a:r>
              <a:rPr lang="en-US" sz="2800" dirty="0">
                <a:solidFill>
                  <a:schemeClr val="accent2">
                    <a:lumMod val="50000"/>
                  </a:schemeClr>
                </a:solidFill>
                <a:latin typeface="Calibri" panose="020F0502020204030204" pitchFamily="34" charset="0"/>
              </a:rPr>
              <a:t>Other estimation methods:</a:t>
            </a:r>
          </a:p>
          <a:p>
            <a:r>
              <a:rPr lang="en-US" sz="2800" dirty="0">
                <a:solidFill>
                  <a:schemeClr val="accent2">
                    <a:lumMod val="50000"/>
                  </a:schemeClr>
                </a:solidFill>
                <a:latin typeface="Calibri" panose="020F0502020204030204" pitchFamily="34" charset="0"/>
              </a:rPr>
              <a:t>• indirect :</a:t>
            </a:r>
          </a:p>
          <a:p>
            <a:r>
              <a:rPr lang="en-US" sz="2800" b="0" dirty="0">
                <a:solidFill>
                  <a:schemeClr val="accent2">
                    <a:lumMod val="50000"/>
                  </a:schemeClr>
                </a:solidFill>
                <a:latin typeface="Calibri" panose="020F0502020204030204" pitchFamily="34" charset="0"/>
              </a:rPr>
              <a:t>– snow traces calculation,</a:t>
            </a:r>
          </a:p>
          <a:p>
            <a:r>
              <a:rPr lang="en-US" sz="2800" b="0" dirty="0">
                <a:solidFill>
                  <a:schemeClr val="accent2">
                    <a:lumMod val="50000"/>
                  </a:schemeClr>
                </a:solidFill>
                <a:latin typeface="Calibri" panose="020F0502020204030204" pitchFamily="34" charset="0"/>
              </a:rPr>
              <a:t>– </a:t>
            </a:r>
            <a:r>
              <a:rPr lang="en-US" sz="2800" b="0" dirty="0" smtClean="0">
                <a:solidFill>
                  <a:schemeClr val="accent2">
                    <a:lumMod val="50000"/>
                  </a:schemeClr>
                </a:solidFill>
                <a:latin typeface="Calibri" panose="020F0502020204030204" pitchFamily="34" charset="0"/>
              </a:rPr>
              <a:t>faces </a:t>
            </a:r>
            <a:r>
              <a:rPr lang="en-US" sz="2800" b="0" dirty="0">
                <a:solidFill>
                  <a:schemeClr val="accent2">
                    <a:lumMod val="50000"/>
                  </a:schemeClr>
                </a:solidFill>
                <a:latin typeface="Calibri" panose="020F0502020204030204" pitchFamily="34" charset="0"/>
              </a:rPr>
              <a:t>groups calculation </a:t>
            </a:r>
            <a:r>
              <a:rPr lang="en-US" sz="2800" b="0" dirty="0" smtClean="0">
                <a:solidFill>
                  <a:schemeClr val="accent2">
                    <a:lumMod val="50000"/>
                  </a:schemeClr>
                </a:solidFill>
                <a:latin typeface="Calibri" panose="020F0502020204030204" pitchFamily="34" charset="0"/>
              </a:rPr>
              <a:t>(moose's);</a:t>
            </a:r>
            <a:endParaRPr lang="en-US" sz="2800" b="0" dirty="0">
              <a:solidFill>
                <a:schemeClr val="accent2">
                  <a:lumMod val="50000"/>
                </a:schemeClr>
              </a:solidFill>
              <a:latin typeface="Calibri" panose="020F0502020204030204" pitchFamily="34" charset="0"/>
            </a:endParaRPr>
          </a:p>
          <a:p>
            <a:r>
              <a:rPr lang="en-US" sz="2800" dirty="0">
                <a:solidFill>
                  <a:schemeClr val="accent2">
                    <a:lumMod val="50000"/>
                  </a:schemeClr>
                </a:solidFill>
                <a:latin typeface="Calibri" panose="020F0502020204030204" pitchFamily="34" charset="0"/>
              </a:rPr>
              <a:t>• direct :</a:t>
            </a:r>
          </a:p>
          <a:p>
            <a:r>
              <a:rPr lang="en-US" sz="2800" b="0" dirty="0">
                <a:solidFill>
                  <a:schemeClr val="accent2">
                    <a:lumMod val="50000"/>
                  </a:schemeClr>
                </a:solidFill>
                <a:latin typeface="Calibri" panose="020F0502020204030204" pitchFamily="34" charset="0"/>
              </a:rPr>
              <a:t>– annual observation,</a:t>
            </a:r>
          </a:p>
          <a:p>
            <a:r>
              <a:rPr lang="en-US" sz="2800" b="0" dirty="0">
                <a:solidFill>
                  <a:schemeClr val="accent2">
                    <a:lumMod val="50000"/>
                  </a:schemeClr>
                </a:solidFill>
                <a:latin typeface="Calibri" panose="020F0502020204030204" pitchFamily="34" charset="0"/>
              </a:rPr>
              <a:t>– counting in habitats,</a:t>
            </a:r>
          </a:p>
          <a:p>
            <a:r>
              <a:rPr lang="en-US" sz="2800" b="0" dirty="0">
                <a:solidFill>
                  <a:schemeClr val="accent2">
                    <a:lumMod val="50000"/>
                  </a:schemeClr>
                </a:solidFill>
                <a:latin typeface="Calibri" panose="020F0502020204030204" pitchFamily="34" charset="0"/>
              </a:rPr>
              <a:t>– counting of animals entering open areas,</a:t>
            </a:r>
          </a:p>
          <a:p>
            <a:r>
              <a:rPr lang="en-US" sz="2800" b="0" dirty="0">
                <a:solidFill>
                  <a:schemeClr val="accent2">
                    <a:lumMod val="50000"/>
                  </a:schemeClr>
                </a:solidFill>
                <a:latin typeface="Calibri" panose="020F0502020204030204" pitchFamily="34" charset="0"/>
              </a:rPr>
              <a:t>– aerial surveys </a:t>
            </a:r>
            <a:r>
              <a:rPr lang="en-US" sz="2800" b="0" dirty="0" smtClean="0">
                <a:solidFill>
                  <a:schemeClr val="accent2">
                    <a:lumMod val="50000"/>
                  </a:schemeClr>
                </a:solidFill>
                <a:latin typeface="Calibri" panose="020F0502020204030204" pitchFamily="34" charset="0"/>
              </a:rPr>
              <a:t>(open </a:t>
            </a:r>
            <a:r>
              <a:rPr lang="en-US" sz="2800" b="0" dirty="0">
                <a:solidFill>
                  <a:schemeClr val="accent2">
                    <a:lumMod val="50000"/>
                  </a:schemeClr>
                </a:solidFill>
                <a:latin typeface="Calibri" panose="020F0502020204030204" pitchFamily="34" charset="0"/>
              </a:rPr>
              <a:t>areas),</a:t>
            </a:r>
          </a:p>
          <a:p>
            <a:r>
              <a:rPr lang="en-US" sz="2800" b="0" dirty="0">
                <a:solidFill>
                  <a:schemeClr val="accent2">
                    <a:lumMod val="50000"/>
                  </a:schemeClr>
                </a:solidFill>
                <a:latin typeface="Calibri" panose="020F0502020204030204" pitchFamily="34" charset="0"/>
              </a:rPr>
              <a:t>– thermal counting </a:t>
            </a:r>
            <a:r>
              <a:rPr lang="en-US" sz="2800" b="0" dirty="0" smtClean="0">
                <a:solidFill>
                  <a:schemeClr val="accent2">
                    <a:lumMod val="50000"/>
                  </a:schemeClr>
                </a:solidFill>
                <a:latin typeface="Calibri" panose="020F0502020204030204" pitchFamily="34" charset="0"/>
              </a:rPr>
              <a:t>(deer's </a:t>
            </a:r>
            <a:r>
              <a:rPr lang="en-US" sz="2800" b="0" dirty="0">
                <a:solidFill>
                  <a:schemeClr val="accent2">
                    <a:lumMod val="50000"/>
                  </a:schemeClr>
                </a:solidFill>
                <a:latin typeface="Calibri" panose="020F0502020204030204" pitchFamily="34" charset="0"/>
              </a:rPr>
              <a:t>and </a:t>
            </a:r>
            <a:r>
              <a:rPr lang="en-US" sz="2800" b="0" dirty="0" smtClean="0">
                <a:solidFill>
                  <a:schemeClr val="accent2">
                    <a:lumMod val="50000"/>
                  </a:schemeClr>
                </a:solidFill>
                <a:latin typeface="Calibri" panose="020F0502020204030204" pitchFamily="34" charset="0"/>
              </a:rPr>
              <a:t>moose's).</a:t>
            </a:r>
            <a:endParaRPr lang="lt-LT" sz="2800" b="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4227744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296144"/>
          </a:xfrm>
        </p:spPr>
        <p:txBody>
          <a:bodyPr/>
          <a:lstStyle/>
          <a:p>
            <a:r>
              <a:rPr lang="en-GB" altLang="lt-LT" dirty="0">
                <a:solidFill>
                  <a:schemeClr val="accent2">
                    <a:lumMod val="50000"/>
                  </a:schemeClr>
                </a:solidFill>
                <a:latin typeface="Calibri" panose="020F0502020204030204" pitchFamily="34" charset="0"/>
              </a:rPr>
              <a:t>Wild boar </a:t>
            </a:r>
            <a:r>
              <a:rPr lang="en-GB" altLang="lt-LT" dirty="0" smtClean="0">
                <a:solidFill>
                  <a:schemeClr val="accent2">
                    <a:lumMod val="50000"/>
                  </a:schemeClr>
                </a:solidFill>
                <a:latin typeface="Calibri" panose="020F0502020204030204" pitchFamily="34" charset="0"/>
              </a:rPr>
              <a:t>density - how to estimate??</a:t>
            </a:r>
            <a:endParaRPr lang="lt-LT"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30</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95536" y="1660783"/>
            <a:ext cx="8293409" cy="48091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259632" y="6469979"/>
            <a:ext cx="7698103" cy="261610"/>
          </a:xfrm>
          <a:prstGeom prst="rect">
            <a:avLst/>
          </a:prstGeom>
        </p:spPr>
        <p:txBody>
          <a:bodyPr wrap="square">
            <a:spAutoFit/>
          </a:bodyPr>
          <a:lstStyle/>
          <a:p>
            <a:r>
              <a:rPr lang="lt-LT" sz="1100" dirty="0">
                <a:solidFill>
                  <a:schemeClr val="accent2">
                    <a:lumMod val="50000"/>
                  </a:schemeClr>
                </a:solidFill>
                <a:latin typeface="Times New Roman" panose="02020603050405020304" pitchFamily="18" charset="0"/>
                <a:cs typeface="Times New Roman" panose="02020603050405020304" pitchFamily="18" charset="0"/>
              </a:rPr>
              <a:t>https://www.aphis.usda.gov/wildlife_damage/nwrc/publications/13pubs/engeman139.pdf</a:t>
            </a:r>
          </a:p>
        </p:txBody>
      </p:sp>
    </p:spTree>
    <p:extLst>
      <p:ext uri="{BB962C8B-B14F-4D97-AF65-F5344CB8AC3E}">
        <p14:creationId xmlns:p14="http://schemas.microsoft.com/office/powerpoint/2010/main" xmlns="" val="993168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296144"/>
          </a:xfrm>
        </p:spPr>
        <p:txBody>
          <a:bodyPr/>
          <a:lstStyle/>
          <a:p>
            <a:r>
              <a:rPr lang="en-GB" altLang="lt-LT" dirty="0">
                <a:solidFill>
                  <a:schemeClr val="accent2">
                    <a:lumMod val="50000"/>
                  </a:schemeClr>
                </a:solidFill>
                <a:latin typeface="Calibri" panose="020F0502020204030204" pitchFamily="34" charset="0"/>
              </a:rPr>
              <a:t>Wild boar </a:t>
            </a:r>
            <a:r>
              <a:rPr lang="en-GB" altLang="lt-LT" dirty="0" smtClean="0">
                <a:solidFill>
                  <a:schemeClr val="accent2">
                    <a:lumMod val="50000"/>
                  </a:schemeClr>
                </a:solidFill>
                <a:latin typeface="Calibri" panose="020F0502020204030204" pitchFamily="34" charset="0"/>
              </a:rPr>
              <a:t>density</a:t>
            </a:r>
            <a:br>
              <a:rPr lang="en-GB" altLang="lt-LT" dirty="0" smtClean="0">
                <a:solidFill>
                  <a:schemeClr val="accent2">
                    <a:lumMod val="50000"/>
                  </a:schemeClr>
                </a:solidFill>
                <a:latin typeface="Calibri" panose="020F0502020204030204" pitchFamily="34" charset="0"/>
              </a:rPr>
            </a:br>
            <a:r>
              <a:rPr lang="en-GB" altLang="lt-LT" dirty="0" smtClean="0">
                <a:solidFill>
                  <a:schemeClr val="accent2">
                    <a:lumMod val="50000"/>
                  </a:schemeClr>
                </a:solidFill>
                <a:latin typeface="Calibri" panose="020F0502020204030204" pitchFamily="34" charset="0"/>
              </a:rPr>
              <a:t>Do we really know??</a:t>
            </a:r>
            <a:endParaRPr lang="lt-LT"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31</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xmlns="" val="986431891"/>
              </p:ext>
            </p:extLst>
          </p:nvPr>
        </p:nvGraphicFramePr>
        <p:xfrm>
          <a:off x="251520" y="2708920"/>
          <a:ext cx="8352928" cy="3173363"/>
        </p:xfrm>
        <a:graphic>
          <a:graphicData uri="http://schemas.openxmlformats.org/drawingml/2006/table">
            <a:tbl>
              <a:tblPr firstRow="1" bandRow="1">
                <a:tableStyleId>{5C22544A-7EE6-4342-B048-85BDC9FD1C3A}</a:tableStyleId>
              </a:tblPr>
              <a:tblGrid>
                <a:gridCol w="2088232"/>
                <a:gridCol w="2088232"/>
                <a:gridCol w="2088232"/>
                <a:gridCol w="2088232"/>
              </a:tblGrid>
              <a:tr h="552083">
                <a:tc>
                  <a:txBody>
                    <a:bodyPr/>
                    <a:lstStyle/>
                    <a:p>
                      <a:pPr algn="ctr"/>
                      <a:endParaRPr lang="lt-LT" sz="2400" dirty="0">
                        <a:solidFill>
                          <a:schemeClr val="accent2">
                            <a:lumMod val="75000"/>
                          </a:schemeClr>
                        </a:solidFill>
                        <a:latin typeface="Calibri" panose="020F0502020204030204" pitchFamily="34" charset="0"/>
                      </a:endParaRPr>
                    </a:p>
                  </a:txBody>
                  <a:tcPr/>
                </a:tc>
                <a:tc>
                  <a:txBody>
                    <a:bodyPr/>
                    <a:lstStyle/>
                    <a:p>
                      <a:pPr algn="ctr"/>
                      <a:r>
                        <a:rPr lang="en-GB" sz="2400" dirty="0" smtClean="0">
                          <a:solidFill>
                            <a:schemeClr val="accent2">
                              <a:lumMod val="75000"/>
                            </a:schemeClr>
                          </a:solidFill>
                          <a:latin typeface="Calibri" panose="020F0502020204030204" pitchFamily="34" charset="0"/>
                        </a:rPr>
                        <a:t>2014</a:t>
                      </a:r>
                      <a:endParaRPr lang="lt-LT" sz="2400" dirty="0">
                        <a:solidFill>
                          <a:schemeClr val="accent2">
                            <a:lumMod val="75000"/>
                          </a:schemeClr>
                        </a:solidFill>
                        <a:latin typeface="Calibri" panose="020F0502020204030204" pitchFamily="34" charset="0"/>
                      </a:endParaRPr>
                    </a:p>
                  </a:txBody>
                  <a:tcPr/>
                </a:tc>
                <a:tc>
                  <a:txBody>
                    <a:bodyPr/>
                    <a:lstStyle/>
                    <a:p>
                      <a:pPr algn="ctr"/>
                      <a:r>
                        <a:rPr lang="en-GB" sz="2400" dirty="0" smtClean="0">
                          <a:solidFill>
                            <a:schemeClr val="accent2">
                              <a:lumMod val="75000"/>
                            </a:schemeClr>
                          </a:solidFill>
                          <a:latin typeface="Calibri" panose="020F0502020204030204" pitchFamily="34" charset="0"/>
                        </a:rPr>
                        <a:t>2015</a:t>
                      </a:r>
                      <a:endParaRPr lang="lt-LT" sz="2400" dirty="0">
                        <a:solidFill>
                          <a:schemeClr val="accent2">
                            <a:lumMod val="75000"/>
                          </a:schemeClr>
                        </a:solidFill>
                        <a:latin typeface="Calibri" panose="020F0502020204030204" pitchFamily="34" charset="0"/>
                      </a:endParaRPr>
                    </a:p>
                  </a:txBody>
                  <a:tcPr/>
                </a:tc>
                <a:tc>
                  <a:txBody>
                    <a:bodyPr/>
                    <a:lstStyle/>
                    <a:p>
                      <a:pPr algn="ctr"/>
                      <a:r>
                        <a:rPr lang="en-GB" sz="2400" dirty="0" smtClean="0">
                          <a:solidFill>
                            <a:schemeClr val="accent2">
                              <a:lumMod val="75000"/>
                            </a:schemeClr>
                          </a:solidFill>
                          <a:latin typeface="Calibri" panose="020F0502020204030204" pitchFamily="34" charset="0"/>
                        </a:rPr>
                        <a:t>2016</a:t>
                      </a:r>
                      <a:endParaRPr lang="lt-LT" sz="2400" dirty="0">
                        <a:solidFill>
                          <a:schemeClr val="accent2">
                            <a:lumMod val="75000"/>
                          </a:schemeClr>
                        </a:solidFill>
                        <a:latin typeface="Calibri" panose="020F0502020204030204" pitchFamily="34" charset="0"/>
                      </a:endParaRPr>
                    </a:p>
                  </a:txBody>
                  <a:tcPr/>
                </a:tc>
              </a:tr>
              <a:tr h="952912">
                <a:tc>
                  <a:txBody>
                    <a:bodyPr/>
                    <a:lstStyle/>
                    <a:p>
                      <a:pPr algn="ctr"/>
                      <a:r>
                        <a:rPr lang="en-GB" sz="2000" b="1" dirty="0" smtClean="0">
                          <a:solidFill>
                            <a:schemeClr val="accent2">
                              <a:lumMod val="75000"/>
                            </a:schemeClr>
                          </a:solidFill>
                          <a:latin typeface="Calibri" panose="020F0502020204030204" pitchFamily="34" charset="0"/>
                        </a:rPr>
                        <a:t>No of WB counted in Lithuania</a:t>
                      </a:r>
                      <a:endParaRPr lang="lt-LT" sz="2000" b="1" dirty="0">
                        <a:solidFill>
                          <a:schemeClr val="accent2">
                            <a:lumMod val="75000"/>
                          </a:schemeClr>
                        </a:solidFill>
                        <a:latin typeface="Calibri" panose="020F0502020204030204" pitchFamily="34" charset="0"/>
                      </a:endParaRPr>
                    </a:p>
                  </a:txBody>
                  <a:tcPr/>
                </a:tc>
                <a:tc>
                  <a:txBody>
                    <a:bodyPr/>
                    <a:lstStyle/>
                    <a:p>
                      <a:pPr algn="ctr"/>
                      <a:r>
                        <a:rPr lang="lt-LT" sz="1800" b="1" i="0" kern="1200" dirty="0" smtClean="0">
                          <a:solidFill>
                            <a:schemeClr val="accent2">
                              <a:lumMod val="75000"/>
                            </a:schemeClr>
                          </a:solidFill>
                          <a:effectLst/>
                          <a:latin typeface="+mn-lt"/>
                          <a:ea typeface="+mn-ea"/>
                          <a:cs typeface="+mn-cs"/>
                        </a:rPr>
                        <a:t>22325</a:t>
                      </a:r>
                      <a:endParaRPr lang="lt-LT" sz="2400" b="1" dirty="0">
                        <a:solidFill>
                          <a:schemeClr val="accent2">
                            <a:lumMod val="75000"/>
                          </a:schemeClr>
                        </a:solidFill>
                        <a:latin typeface="Calibri" panose="020F0502020204030204" pitchFamily="34" charset="0"/>
                      </a:endParaRPr>
                    </a:p>
                  </a:txBody>
                  <a:tcPr anchor="ctr"/>
                </a:tc>
                <a:tc>
                  <a:txBody>
                    <a:bodyPr/>
                    <a:lstStyle/>
                    <a:p>
                      <a:pPr algn="ctr"/>
                      <a:r>
                        <a:rPr lang="lt-LT" sz="1800" b="1" i="0" kern="1200" dirty="0" smtClean="0">
                          <a:solidFill>
                            <a:schemeClr val="accent2">
                              <a:lumMod val="75000"/>
                            </a:schemeClr>
                          </a:solidFill>
                          <a:effectLst/>
                          <a:latin typeface="+mn-lt"/>
                          <a:ea typeface="+mn-ea"/>
                          <a:cs typeface="+mn-cs"/>
                        </a:rPr>
                        <a:t>27497</a:t>
                      </a:r>
                      <a:endParaRPr lang="lt-LT" sz="2400" b="1" dirty="0">
                        <a:solidFill>
                          <a:schemeClr val="accent2">
                            <a:lumMod val="75000"/>
                          </a:schemeClr>
                        </a:solidFill>
                        <a:latin typeface="Calibri" panose="020F0502020204030204" pitchFamily="34" charset="0"/>
                      </a:endParaRPr>
                    </a:p>
                  </a:txBody>
                  <a:tcPr anchor="ctr"/>
                </a:tc>
                <a:tc>
                  <a:txBody>
                    <a:bodyPr/>
                    <a:lstStyle/>
                    <a:p>
                      <a:pPr algn="ctr"/>
                      <a:r>
                        <a:rPr lang="lt-LT" sz="1800" b="1" i="0" kern="1200" dirty="0" smtClean="0">
                          <a:solidFill>
                            <a:schemeClr val="accent2">
                              <a:lumMod val="75000"/>
                            </a:schemeClr>
                          </a:solidFill>
                          <a:effectLst/>
                          <a:latin typeface="+mn-lt"/>
                          <a:ea typeface="+mn-ea"/>
                          <a:cs typeface="+mn-cs"/>
                        </a:rPr>
                        <a:t>19699</a:t>
                      </a:r>
                      <a:endParaRPr lang="lt-LT" sz="2400" b="1" dirty="0">
                        <a:solidFill>
                          <a:schemeClr val="accent2">
                            <a:lumMod val="75000"/>
                          </a:schemeClr>
                        </a:solidFill>
                        <a:latin typeface="Calibri" panose="020F0502020204030204" pitchFamily="34" charset="0"/>
                      </a:endParaRPr>
                    </a:p>
                  </a:txBody>
                  <a:tcPr anchor="ctr"/>
                </a:tc>
              </a:tr>
              <a:tr h="1159301">
                <a:tc>
                  <a:txBody>
                    <a:bodyPr/>
                    <a:lstStyle/>
                    <a:p>
                      <a:pPr algn="ctr"/>
                      <a:r>
                        <a:rPr lang="en-GB" sz="2000" b="1" dirty="0" smtClean="0">
                          <a:solidFill>
                            <a:schemeClr val="accent2">
                              <a:lumMod val="75000"/>
                            </a:schemeClr>
                          </a:solidFill>
                          <a:latin typeface="Calibri" panose="020F0502020204030204" pitchFamily="34" charset="0"/>
                        </a:rPr>
                        <a:t>No of hunted WB</a:t>
                      </a:r>
                      <a:r>
                        <a:rPr lang="en-GB" sz="2000" b="1" baseline="0" dirty="0" smtClean="0">
                          <a:solidFill>
                            <a:schemeClr val="accent2">
                              <a:lumMod val="75000"/>
                            </a:schemeClr>
                          </a:solidFill>
                          <a:latin typeface="Calibri" panose="020F0502020204030204" pitchFamily="34" charset="0"/>
                        </a:rPr>
                        <a:t> during a season (data presented 15/04) in Lithuania</a:t>
                      </a:r>
                      <a:endParaRPr lang="lt-LT" sz="2000" b="1" dirty="0">
                        <a:solidFill>
                          <a:schemeClr val="accent2">
                            <a:lumMod val="75000"/>
                          </a:schemeClr>
                        </a:solidFill>
                        <a:latin typeface="Calibri" panose="020F0502020204030204" pitchFamily="34" charset="0"/>
                      </a:endParaRPr>
                    </a:p>
                  </a:txBody>
                  <a:tcPr/>
                </a:tc>
                <a:tc>
                  <a:txBody>
                    <a:bodyPr/>
                    <a:lstStyle/>
                    <a:p>
                      <a:pPr algn="ctr"/>
                      <a:r>
                        <a:rPr lang="lt-LT" sz="1800" b="1" i="0" kern="1200" dirty="0" smtClean="0">
                          <a:solidFill>
                            <a:schemeClr val="accent2">
                              <a:lumMod val="75000"/>
                            </a:schemeClr>
                          </a:solidFill>
                          <a:effectLst/>
                          <a:latin typeface="+mn-lt"/>
                          <a:ea typeface="+mn-ea"/>
                          <a:cs typeface="+mn-cs"/>
                        </a:rPr>
                        <a:t>50172</a:t>
                      </a:r>
                      <a:endParaRPr lang="lt-LT" sz="2400" b="1" dirty="0">
                        <a:solidFill>
                          <a:schemeClr val="accent2">
                            <a:lumMod val="75000"/>
                          </a:schemeClr>
                        </a:solidFill>
                        <a:latin typeface="Calibri" panose="020F0502020204030204" pitchFamily="34" charset="0"/>
                      </a:endParaRPr>
                    </a:p>
                  </a:txBody>
                  <a:tcPr anchor="ctr"/>
                </a:tc>
                <a:tc>
                  <a:txBody>
                    <a:bodyPr/>
                    <a:lstStyle/>
                    <a:p>
                      <a:pPr algn="ctr"/>
                      <a:r>
                        <a:rPr lang="lt-LT" sz="1800" b="1" i="0" kern="1200" dirty="0" smtClean="0">
                          <a:solidFill>
                            <a:schemeClr val="accent2">
                              <a:lumMod val="75000"/>
                            </a:schemeClr>
                          </a:solidFill>
                          <a:effectLst/>
                          <a:latin typeface="+mn-lt"/>
                          <a:ea typeface="+mn-ea"/>
                          <a:cs typeface="+mn-cs"/>
                        </a:rPr>
                        <a:t>48317</a:t>
                      </a:r>
                      <a:endParaRPr lang="lt-LT" sz="2400" b="1" dirty="0">
                        <a:solidFill>
                          <a:schemeClr val="accent2">
                            <a:lumMod val="75000"/>
                          </a:schemeClr>
                        </a:solidFill>
                        <a:latin typeface="Calibri" panose="020F0502020204030204" pitchFamily="34" charset="0"/>
                      </a:endParaRPr>
                    </a:p>
                  </a:txBody>
                  <a:tcPr anchor="ctr"/>
                </a:tc>
                <a:tc>
                  <a:txBody>
                    <a:bodyPr/>
                    <a:lstStyle/>
                    <a:p>
                      <a:pPr algn="ctr"/>
                      <a:r>
                        <a:rPr lang="lt-LT" sz="1800" b="1" i="0" kern="1200" dirty="0" smtClean="0">
                          <a:solidFill>
                            <a:schemeClr val="accent2">
                              <a:lumMod val="75000"/>
                            </a:schemeClr>
                          </a:solidFill>
                          <a:effectLst/>
                          <a:latin typeface="+mn-lt"/>
                          <a:ea typeface="+mn-ea"/>
                          <a:cs typeface="+mn-cs"/>
                        </a:rPr>
                        <a:t>42188</a:t>
                      </a:r>
                      <a:endParaRPr lang="lt-LT" sz="2400" b="1" dirty="0">
                        <a:solidFill>
                          <a:schemeClr val="accent2">
                            <a:lumMod val="75000"/>
                          </a:schemeClr>
                        </a:solidFill>
                        <a:latin typeface="Calibri" panose="020F0502020204030204" pitchFamily="34" charset="0"/>
                      </a:endParaRPr>
                    </a:p>
                  </a:txBody>
                  <a:tcPr anchor="ctr"/>
                </a:tc>
              </a:tr>
            </a:tbl>
          </a:graphicData>
        </a:graphic>
      </p:graphicFrame>
      <p:grpSp>
        <p:nvGrpSpPr>
          <p:cNvPr id="12" name="Group 11"/>
          <p:cNvGrpSpPr/>
          <p:nvPr/>
        </p:nvGrpSpPr>
        <p:grpSpPr>
          <a:xfrm>
            <a:off x="2411760" y="3356992"/>
            <a:ext cx="5976663" cy="2088232"/>
            <a:chOff x="2411760" y="3356992"/>
            <a:chExt cx="5976663" cy="2088232"/>
          </a:xfrm>
        </p:grpSpPr>
        <p:sp>
          <p:nvSpPr>
            <p:cNvPr id="6" name="Oval 5"/>
            <p:cNvSpPr/>
            <p:nvPr/>
          </p:nvSpPr>
          <p:spPr>
            <a:xfrm>
              <a:off x="2411760" y="3356992"/>
              <a:ext cx="1800200" cy="79208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rgbClr val="FF0000"/>
                </a:solidFill>
              </a:endParaRPr>
            </a:p>
          </p:txBody>
        </p:sp>
        <p:sp>
          <p:nvSpPr>
            <p:cNvPr id="7" name="Oval 6"/>
            <p:cNvSpPr/>
            <p:nvPr/>
          </p:nvSpPr>
          <p:spPr>
            <a:xfrm>
              <a:off x="4572000" y="3356992"/>
              <a:ext cx="1800200" cy="79208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rgbClr val="FF0000"/>
                </a:solidFill>
              </a:endParaRPr>
            </a:p>
          </p:txBody>
        </p:sp>
        <p:sp>
          <p:nvSpPr>
            <p:cNvPr id="8" name="Oval 7"/>
            <p:cNvSpPr/>
            <p:nvPr/>
          </p:nvSpPr>
          <p:spPr>
            <a:xfrm>
              <a:off x="6516216" y="3356992"/>
              <a:ext cx="1800200" cy="79208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rgbClr val="FF0000"/>
                </a:solidFill>
              </a:endParaRPr>
            </a:p>
          </p:txBody>
        </p:sp>
        <p:sp>
          <p:nvSpPr>
            <p:cNvPr id="9" name="Oval 8"/>
            <p:cNvSpPr/>
            <p:nvPr/>
          </p:nvSpPr>
          <p:spPr>
            <a:xfrm>
              <a:off x="2442114" y="4653136"/>
              <a:ext cx="1800200" cy="792088"/>
            </a:xfrm>
            <a:prstGeom prst="ellipse">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rgbClr val="FF0000"/>
                </a:solidFill>
              </a:endParaRPr>
            </a:p>
          </p:txBody>
        </p:sp>
        <p:sp>
          <p:nvSpPr>
            <p:cNvPr id="10" name="Oval 9"/>
            <p:cNvSpPr/>
            <p:nvPr/>
          </p:nvSpPr>
          <p:spPr>
            <a:xfrm>
              <a:off x="4522125" y="4653136"/>
              <a:ext cx="1800200" cy="792088"/>
            </a:xfrm>
            <a:prstGeom prst="ellipse">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rgbClr val="FF0000"/>
                </a:solidFill>
              </a:endParaRPr>
            </a:p>
          </p:txBody>
        </p:sp>
        <p:sp>
          <p:nvSpPr>
            <p:cNvPr id="11" name="Oval 10"/>
            <p:cNvSpPr/>
            <p:nvPr/>
          </p:nvSpPr>
          <p:spPr>
            <a:xfrm>
              <a:off x="6495388" y="4653136"/>
              <a:ext cx="1893035" cy="792088"/>
            </a:xfrm>
            <a:prstGeom prst="ellipse">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rgbClr val="FF0000"/>
                </a:solidFill>
              </a:endParaRPr>
            </a:p>
          </p:txBody>
        </p:sp>
      </p:grpSp>
      <p:pic>
        <p:nvPicPr>
          <p:cNvPr id="1026" name="Picture 2" descr="C:\Users\SVS\AppData\Local\Microsoft\Windows\Temporary Internet Files\Content.IE5\0B5BPVAP\question_mark[1].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489522" y="1064028"/>
            <a:ext cx="5602758" cy="59762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3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32</a:t>
            </a:fld>
            <a:endParaRPr lang="en-GB"/>
          </a:p>
        </p:txBody>
      </p:sp>
      <p:sp>
        <p:nvSpPr>
          <p:cNvPr id="4" name="Title 2"/>
          <p:cNvSpPr>
            <a:spLocks noGrp="1"/>
          </p:cNvSpPr>
          <p:nvPr>
            <p:ph type="title"/>
          </p:nvPr>
        </p:nvSpPr>
        <p:spPr bwMode="auto">
          <a:xfrm>
            <a:off x="181769" y="1200462"/>
            <a:ext cx="8783637" cy="58057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lt-LT" sz="3200" dirty="0" smtClean="0">
                <a:solidFill>
                  <a:schemeClr val="accent2">
                    <a:lumMod val="50000"/>
                  </a:schemeClr>
                </a:solidFill>
                <a:latin typeface="Calibri" panose="020F0502020204030204" pitchFamily="34" charset="0"/>
              </a:rPr>
              <a:t>ASF distribution in wild boar since 2007</a:t>
            </a:r>
            <a:endParaRPr lang="en-GB" altLang="lt-LT" dirty="0" smtClean="0">
              <a:solidFill>
                <a:schemeClr val="accent2">
                  <a:lumMod val="50000"/>
                </a:schemeClr>
              </a:solidFill>
              <a:latin typeface="Calibri" panose="020F050202020403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62" y="1820938"/>
            <a:ext cx="4289425" cy="46268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a:spLocks noChangeArrowheads="1"/>
          </p:cNvSpPr>
          <p:nvPr/>
        </p:nvSpPr>
        <p:spPr bwMode="auto">
          <a:xfrm>
            <a:off x="319088" y="6447784"/>
            <a:ext cx="39608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lt-LT" sz="2400" b="1"/>
              <a:t>2007-2014</a:t>
            </a:r>
            <a:endParaRPr lang="lt-LT" altLang="lt-LT" sz="2400" b="1"/>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284663" y="1781041"/>
            <a:ext cx="5183881" cy="4706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a:spLocks noChangeArrowheads="1"/>
          </p:cNvSpPr>
          <p:nvPr/>
        </p:nvSpPr>
        <p:spPr bwMode="auto">
          <a:xfrm>
            <a:off x="4573588" y="6447784"/>
            <a:ext cx="39608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lt-LT" sz="2400" b="1"/>
              <a:t>2014-2016</a:t>
            </a:r>
            <a:endParaRPr lang="lt-LT" altLang="lt-LT" sz="2400" b="1"/>
          </a:p>
        </p:txBody>
      </p:sp>
    </p:spTree>
    <p:extLst>
      <p:ext uri="{BB962C8B-B14F-4D97-AF65-F5344CB8AC3E}">
        <p14:creationId xmlns:p14="http://schemas.microsoft.com/office/powerpoint/2010/main" xmlns="" val="38324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solidFill>
                  <a:schemeClr val="accent2">
                    <a:lumMod val="75000"/>
                  </a:schemeClr>
                </a:solidFill>
                <a:latin typeface="Calibri" panose="020F0502020204030204" pitchFamily="34" charset="0"/>
              </a:rPr>
              <a:pPr>
                <a:defRPr/>
              </a:pPr>
              <a:t>33</a:t>
            </a:fld>
            <a:endParaRPr lang="en-GB">
              <a:solidFill>
                <a:schemeClr val="accent2">
                  <a:lumMod val="75000"/>
                </a:schemeClr>
              </a:solidFill>
              <a:latin typeface="Calibri" panose="020F0502020204030204" pitchFamily="34" charset="0"/>
            </a:endParaRPr>
          </a:p>
        </p:txBody>
      </p:sp>
      <p:sp>
        <p:nvSpPr>
          <p:cNvPr id="4" name="Content Placeholder 1"/>
          <p:cNvSpPr txBox="1">
            <a:spLocks/>
          </p:cNvSpPr>
          <p:nvPr/>
        </p:nvSpPr>
        <p:spPr>
          <a:xfrm>
            <a:off x="252413" y="1700808"/>
            <a:ext cx="8639175" cy="4671417"/>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439738" algn="just"/>
            <a:r>
              <a:rPr lang="en-US" altLang="lt-LT" b="1" kern="0" dirty="0" smtClean="0">
                <a:solidFill>
                  <a:schemeClr val="accent2">
                    <a:lumMod val="75000"/>
                  </a:schemeClr>
                </a:solidFill>
                <a:latin typeface="Calibri" panose="020F0502020204030204" pitchFamily="34" charset="0"/>
              </a:rPr>
              <a:t>Continuous awareness campaigns </a:t>
            </a:r>
            <a:r>
              <a:rPr lang="en-US" altLang="lt-LT" b="0" kern="0" dirty="0" smtClean="0">
                <a:solidFill>
                  <a:schemeClr val="accent2">
                    <a:lumMod val="75000"/>
                  </a:schemeClr>
                </a:solidFill>
                <a:latin typeface="Calibri" panose="020F0502020204030204" pitchFamily="34" charset="0"/>
              </a:rPr>
              <a:t>should be foreseen for hunters for informing about the new strategy and the intended goals so to encourage the participation of hunters in the strategy. </a:t>
            </a:r>
            <a:endParaRPr lang="lt-LT" altLang="lt-LT" b="0" kern="0" dirty="0" smtClean="0">
              <a:solidFill>
                <a:schemeClr val="accent2">
                  <a:lumMod val="75000"/>
                </a:schemeClr>
              </a:solidFill>
              <a:latin typeface="Calibri" panose="020F0502020204030204" pitchFamily="34" charset="0"/>
            </a:endParaRPr>
          </a:p>
        </p:txBody>
      </p:sp>
      <p:grpSp>
        <p:nvGrpSpPr>
          <p:cNvPr id="6" name="Group 5"/>
          <p:cNvGrpSpPr>
            <a:grpSpLocks/>
          </p:cNvGrpSpPr>
          <p:nvPr/>
        </p:nvGrpSpPr>
        <p:grpSpPr bwMode="auto">
          <a:xfrm>
            <a:off x="1722438" y="3201988"/>
            <a:ext cx="7421562" cy="3529012"/>
            <a:chOff x="31480" y="130268"/>
            <a:chExt cx="8992761" cy="5242947"/>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1480" y="146050"/>
              <a:ext cx="4447399" cy="5227165"/>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78879" y="130268"/>
              <a:ext cx="4545362" cy="5056901"/>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9"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1089025">
            <a:off x="1201738" y="3355975"/>
            <a:ext cx="3773487" cy="328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43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2380871"/>
            <a:ext cx="8784987" cy="4069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a:xfrm>
            <a:off x="539552" y="1052736"/>
            <a:ext cx="8229600" cy="936625"/>
          </a:xfrm>
        </p:spPr>
        <p:txBody>
          <a:bodyPr/>
          <a:lstStyle/>
          <a:p>
            <a:r>
              <a:rPr lang="en-US" sz="3200" dirty="0" smtClean="0">
                <a:latin typeface="Calibri" panose="020F0502020204030204" pitchFamily="34" charset="0"/>
              </a:rPr>
              <a:t>Hunting methods</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34</a:t>
            </a:fld>
            <a:endParaRPr lang="en-GB"/>
          </a:p>
        </p:txBody>
      </p:sp>
      <p:sp>
        <p:nvSpPr>
          <p:cNvPr id="4" name="TextBox 3"/>
          <p:cNvSpPr txBox="1"/>
          <p:nvPr/>
        </p:nvSpPr>
        <p:spPr>
          <a:xfrm>
            <a:off x="539552" y="1937140"/>
            <a:ext cx="8136904" cy="461665"/>
          </a:xfrm>
          <a:prstGeom prst="rect">
            <a:avLst/>
          </a:prstGeom>
          <a:noFill/>
        </p:spPr>
        <p:txBody>
          <a:bodyPr wrap="square" rtlCol="0">
            <a:spAutoFit/>
          </a:bodyPr>
          <a:lstStyle/>
          <a:p>
            <a:pPr algn="ctr"/>
            <a:r>
              <a:rPr lang="en-GB" sz="2400" dirty="0" smtClean="0">
                <a:solidFill>
                  <a:schemeClr val="accent2">
                    <a:lumMod val="50000"/>
                  </a:schemeClr>
                </a:solidFill>
                <a:latin typeface="Calibri" panose="020F0502020204030204" pitchFamily="34" charset="0"/>
              </a:rPr>
              <a:t>Driven hunt</a:t>
            </a:r>
            <a:endParaRPr lang="lt-LT" sz="2400" dirty="0" err="1" smtClean="0">
              <a:solidFill>
                <a:schemeClr val="accent2">
                  <a:lumMod val="50000"/>
                </a:schemeClr>
              </a:solidFill>
              <a:latin typeface="Calibri" panose="020F0502020204030204" pitchFamily="34" charset="0"/>
            </a:endParaRPr>
          </a:p>
        </p:txBody>
      </p:sp>
      <p:sp>
        <p:nvSpPr>
          <p:cNvPr id="5" name="AutoShape 2" descr="Vaizdo rezultatas pagal užklausą „medziokle v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7" name="Group 6"/>
          <p:cNvGrpSpPr/>
          <p:nvPr/>
        </p:nvGrpSpPr>
        <p:grpSpPr>
          <a:xfrm>
            <a:off x="0" y="4005064"/>
            <a:ext cx="8750560" cy="2891336"/>
            <a:chOff x="0" y="4434069"/>
            <a:chExt cx="8750560" cy="2462332"/>
          </a:xfrm>
        </p:grpSpPr>
        <p:pic>
          <p:nvPicPr>
            <p:cNvPr id="12290" name="Picture 2" descr="Vaizdo rezultatas pagal užklausą „driven hunt“"/>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4434069"/>
              <a:ext cx="3635896" cy="242393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Vaizdo rezultatas pagal užklausą „driven hun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534335" y="4484232"/>
              <a:ext cx="3216225" cy="24121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82805" y="4707136"/>
              <a:ext cx="2619375" cy="1743075"/>
            </a:xfrm>
            <a:prstGeom prst="rect">
              <a:avLst/>
            </a:prstGeom>
          </p:spPr>
        </p:pic>
      </p:grpSp>
    </p:spTree>
    <p:extLst>
      <p:ext uri="{BB962C8B-B14F-4D97-AF65-F5344CB8AC3E}">
        <p14:creationId xmlns:p14="http://schemas.microsoft.com/office/powerpoint/2010/main" xmlns="" val="37821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052736"/>
            <a:ext cx="8229600" cy="936625"/>
          </a:xfrm>
        </p:spPr>
        <p:txBody>
          <a:bodyPr/>
          <a:lstStyle/>
          <a:p>
            <a:r>
              <a:rPr lang="en-US" sz="3200" dirty="0" smtClean="0">
                <a:latin typeface="Calibri" panose="020F0502020204030204" pitchFamily="34" charset="0"/>
              </a:rPr>
              <a:t>Hunting methods</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35</a:t>
            </a:fld>
            <a:endParaRPr lang="en-GB"/>
          </a:p>
        </p:txBody>
      </p:sp>
      <p:sp>
        <p:nvSpPr>
          <p:cNvPr id="4" name="TextBox 3"/>
          <p:cNvSpPr txBox="1"/>
          <p:nvPr/>
        </p:nvSpPr>
        <p:spPr>
          <a:xfrm>
            <a:off x="539552" y="1937140"/>
            <a:ext cx="8136904" cy="461665"/>
          </a:xfrm>
          <a:prstGeom prst="rect">
            <a:avLst/>
          </a:prstGeom>
          <a:noFill/>
        </p:spPr>
        <p:txBody>
          <a:bodyPr wrap="square" rtlCol="0">
            <a:spAutoFit/>
          </a:bodyPr>
          <a:lstStyle/>
          <a:p>
            <a:pPr algn="ctr"/>
            <a:r>
              <a:rPr lang="en-GB" sz="2400" dirty="0" smtClean="0">
                <a:solidFill>
                  <a:schemeClr val="accent2">
                    <a:lumMod val="50000"/>
                  </a:schemeClr>
                </a:solidFill>
                <a:latin typeface="Calibri" panose="020F0502020204030204" pitchFamily="34" charset="0"/>
              </a:rPr>
              <a:t>Solo hunt</a:t>
            </a:r>
            <a:endParaRPr lang="lt-LT" sz="2400" dirty="0" err="1" smtClean="0">
              <a:solidFill>
                <a:schemeClr val="accent2">
                  <a:lumMod val="50000"/>
                </a:schemeClr>
              </a:solidFill>
              <a:latin typeface="Calibri" panose="020F0502020204030204" pitchFamily="34" charset="0"/>
            </a:endParaRPr>
          </a:p>
        </p:txBody>
      </p:sp>
      <p:sp>
        <p:nvSpPr>
          <p:cNvPr id="5" name="AutoShape 2" descr="Vaizdo rezultatas pagal užklausą „medziokle v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6595" y="2780928"/>
            <a:ext cx="2668023" cy="4077072"/>
          </a:xfrm>
          <a:prstGeom prst="rect">
            <a:avLst/>
          </a:prstGeom>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203846" y="2852936"/>
            <a:ext cx="2636809" cy="3933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397885" y="2770262"/>
            <a:ext cx="2442161" cy="4087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6796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2088232"/>
          </a:xfrm>
        </p:spPr>
        <p:txBody>
          <a:bodyPr/>
          <a:lstStyle/>
          <a:p>
            <a:r>
              <a:rPr lang="en-GB" sz="4000" dirty="0" smtClean="0"/>
              <a:t>Thank you for attention!</a:t>
            </a:r>
            <a:br>
              <a:rPr lang="en-GB" sz="4000" dirty="0" smtClean="0"/>
            </a:br>
            <a:r>
              <a:rPr lang="en-GB" sz="4000" dirty="0" smtClean="0"/>
              <a:t>Questions?</a:t>
            </a:r>
            <a:endParaRPr lang="lt-LT" sz="40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36</a:t>
            </a:fld>
            <a:endParaRPr lang="en-GB"/>
          </a:p>
        </p:txBody>
      </p:sp>
      <p:pic>
        <p:nvPicPr>
          <p:cNvPr id="1026" name="Picture 2" descr="C:\Users\SVS\AppData\Local\Microsoft\Windows\Temporary Internet Files\Content.IE5\WBXHMQJD\Snyders_The-boar-hunting[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195736" y="3356993"/>
            <a:ext cx="4464496" cy="32995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737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88024" y="3212654"/>
            <a:ext cx="4248472" cy="432370"/>
          </a:xfrm>
        </p:spPr>
        <p:txBody>
          <a:bodyPr/>
          <a:lstStyle/>
          <a:p>
            <a:r>
              <a:rPr lang="en-GB" dirty="0"/>
              <a:t>Opera </a:t>
            </a:r>
            <a:r>
              <a:rPr lang="en-GB" dirty="0" err="1"/>
              <a:t>S.u.r.l</a:t>
            </a:r>
            <a:r>
              <a:rPr lang="en-GB" dirty="0"/>
              <a:t>. </a:t>
            </a:r>
          </a:p>
        </p:txBody>
      </p:sp>
      <p:sp>
        <p:nvSpPr>
          <p:cNvPr id="6" name="Text Placeholder 5"/>
          <p:cNvSpPr>
            <a:spLocks noGrp="1"/>
          </p:cNvSpPr>
          <p:nvPr>
            <p:ph type="body" sz="quarter" idx="11"/>
          </p:nvPr>
        </p:nvSpPr>
        <p:spPr/>
        <p:txBody>
          <a:bodyPr/>
          <a:lstStyle/>
          <a:p>
            <a:pPr>
              <a:defRPr/>
            </a:pPr>
            <a:r>
              <a:rPr lang="it-IT" dirty="0"/>
              <a:t>Viale </a:t>
            </a:r>
            <a:r>
              <a:rPr lang="it-IT" dirty="0" err="1"/>
              <a:t>Parioli</a:t>
            </a:r>
            <a:r>
              <a:rPr lang="it-IT" dirty="0"/>
              <a:t> 96 - 00197 Roma - Italy</a:t>
            </a:r>
          </a:p>
          <a:p>
            <a:pPr>
              <a:defRPr/>
            </a:pPr>
            <a:r>
              <a:rPr lang="it-IT" dirty="0" err="1"/>
              <a:t>Tel</a:t>
            </a:r>
            <a:r>
              <a:rPr lang="it-IT" dirty="0"/>
              <a:t> +39 06 96042652 / +39 06 8080111</a:t>
            </a:r>
          </a:p>
          <a:p>
            <a:pPr>
              <a:defRPr/>
            </a:pPr>
            <a:r>
              <a:rPr lang="it-IT" dirty="0"/>
              <a:t>Fax +39 06 89280678  </a:t>
            </a:r>
          </a:p>
          <a:p>
            <a:pPr>
              <a:defRPr/>
            </a:pPr>
            <a:r>
              <a:rPr lang="it-IT" u="sng" dirty="0"/>
              <a:t>info@opera-italy.it</a:t>
            </a:r>
            <a:r>
              <a:rPr lang="it-IT" dirty="0"/>
              <a:t>;  </a:t>
            </a:r>
            <a:r>
              <a:rPr lang="it-IT" u="sng" dirty="0"/>
              <a:t>www.btsftraining.com</a:t>
            </a:r>
            <a:r>
              <a:rPr lang="it-IT" dirty="0"/>
              <a:t>;  </a:t>
            </a:r>
            <a:br>
              <a:rPr lang="it-IT" dirty="0"/>
            </a:br>
            <a:r>
              <a:rPr lang="it-IT" u="sng" dirty="0"/>
              <a:t>www.opera-italy.it</a:t>
            </a:r>
          </a:p>
          <a:p>
            <a:endParaRPr lang="en-GB" dirty="0"/>
          </a:p>
        </p:txBody>
      </p:sp>
      <p:sp>
        <p:nvSpPr>
          <p:cNvPr id="7" name="Text Placeholder 6"/>
          <p:cNvSpPr>
            <a:spLocks noGrp="1"/>
          </p:cNvSpPr>
          <p:nvPr>
            <p:ph type="body" sz="quarter" idx="12"/>
          </p:nvPr>
        </p:nvSpPr>
        <p:spPr/>
        <p:txBody>
          <a:bodyPr/>
          <a:lstStyle/>
          <a:p>
            <a:pPr algn="just"/>
            <a:r>
              <a:rPr lang="en-US" altLang="it-IT"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dirty="0" err="1">
                <a:solidFill>
                  <a:schemeClr val="tx1"/>
                </a:solidFill>
              </a:rPr>
              <a:t>S.u.r.l</a:t>
            </a:r>
            <a:r>
              <a:rPr lang="en-US" altLang="it-IT" dirty="0">
                <a:solidFill>
                  <a:schemeClr val="tx1"/>
                </a:solidFill>
              </a:rPr>
              <a:t>., the </a:t>
            </a:r>
            <a:r>
              <a:rPr lang="it-IT" altLang="it-IT" dirty="0">
                <a:solidFill>
                  <a:schemeClr val="tx1"/>
                </a:solidFill>
              </a:rPr>
              <a:t>Istituto Zooprofilattico Sperimentale Lombardia e Emilia Romagna</a:t>
            </a:r>
            <a:r>
              <a:rPr lang="en-US" altLang="it-IT"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a:t>
            </a:r>
          </a:p>
          <a:p>
            <a:pPr algn="just"/>
            <a:r>
              <a:rPr lang="en-US" altLang="it-IT" dirty="0">
                <a:solidFill>
                  <a:schemeClr val="tx1"/>
                </a:solidFill>
              </a:rPr>
              <a:t> </a:t>
            </a:r>
          </a:p>
          <a:p>
            <a:pPr algn="just"/>
            <a:endParaRPr lang="en-GB" dirty="0"/>
          </a:p>
        </p:txBody>
      </p:sp>
      <p:sp>
        <p:nvSpPr>
          <p:cNvPr id="8" name="Text Placeholder 7"/>
          <p:cNvSpPr>
            <a:spLocks noGrp="1"/>
          </p:cNvSpPr>
          <p:nvPr>
            <p:ph type="body" sz="quarter" idx="13"/>
          </p:nvPr>
        </p:nvSpPr>
        <p:spPr/>
        <p:txBody>
          <a:bodyPr/>
          <a:lstStyle/>
          <a:p>
            <a:pPr lvl="0"/>
            <a:r>
              <a:rPr lang="en-GB" dirty="0"/>
              <a:t>European Commission</a:t>
            </a:r>
            <a:br>
              <a:rPr lang="en-GB" dirty="0"/>
            </a:br>
            <a:r>
              <a:rPr lang="en-GB" dirty="0"/>
              <a:t>Consumers, Health, Agriculture and Food Executive Agency</a:t>
            </a:r>
            <a:br>
              <a:rPr lang="en-GB" dirty="0"/>
            </a:br>
            <a:r>
              <a:rPr lang="en-GB" dirty="0"/>
              <a:t>DRB A3/042</a:t>
            </a:r>
            <a:br>
              <a:rPr lang="en-GB" dirty="0"/>
            </a:br>
            <a:r>
              <a:rPr lang="en-GB" dirty="0"/>
              <a:t>L-2920 Luxembourg</a:t>
            </a:r>
            <a:endParaRPr lang="en-US" dirty="0"/>
          </a:p>
          <a:p>
            <a:endParaRPr lang="en-GB" dirty="0"/>
          </a:p>
        </p:txBody>
      </p:sp>
    </p:spTree>
    <p:extLst>
      <p:ext uri="{BB962C8B-B14F-4D97-AF65-F5344CB8AC3E}">
        <p14:creationId xmlns:p14="http://schemas.microsoft.com/office/powerpoint/2010/main" xmlns="" val="167148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060" name="Group 12"/>
          <p:cNvGrpSpPr>
            <a:grpSpLocks/>
          </p:cNvGrpSpPr>
          <p:nvPr/>
        </p:nvGrpSpPr>
        <p:grpSpPr bwMode="auto">
          <a:xfrm>
            <a:off x="0" y="-190500"/>
            <a:ext cx="9144000" cy="6819900"/>
            <a:chOff x="0" y="-120"/>
            <a:chExt cx="5760" cy="4296"/>
          </a:xfrm>
        </p:grpSpPr>
        <p:pic>
          <p:nvPicPr>
            <p:cNvPr id="258050" name="Picture 2" descr="differentiation of hogs by skulls00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120"/>
              <a:ext cx="5760" cy="4296"/>
            </a:xfrm>
            <a:prstGeom prst="rect">
              <a:avLst/>
            </a:prstGeom>
            <a:noFill/>
            <a:extLst>
              <a:ext uri="{909E8E84-426E-40DD-AFC4-6F175D3DCCD1}">
                <a14:hiddenFill xmlns:a14="http://schemas.microsoft.com/office/drawing/2010/main" xmlns="">
                  <a:solidFill>
                    <a:srgbClr val="FFFFFF"/>
                  </a:solidFill>
                </a14:hiddenFill>
              </a:ext>
            </a:extLst>
          </p:spPr>
        </p:pic>
        <p:sp>
          <p:nvSpPr>
            <p:cNvPr id="258051" name="Text Box 3"/>
            <p:cNvSpPr txBox="1">
              <a:spLocks noChangeArrowheads="1"/>
            </p:cNvSpPr>
            <p:nvPr/>
          </p:nvSpPr>
          <p:spPr bwMode="auto">
            <a:xfrm>
              <a:off x="1776" y="720"/>
              <a:ext cx="52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lt-LT" sz="1600" b="1">
                  <a:solidFill>
                    <a:srgbClr val="FF3300"/>
                  </a:solidFill>
                </a:rPr>
                <a:t>&lt; 90</a:t>
              </a:r>
              <a:r>
                <a:rPr lang="en-US" altLang="lt-LT" sz="1600" b="1">
                  <a:solidFill>
                    <a:srgbClr val="FF3300"/>
                  </a:solidFill>
                  <a:cs typeface="Arial" charset="0"/>
                </a:rPr>
                <a:t>º</a:t>
              </a:r>
            </a:p>
          </p:txBody>
        </p:sp>
        <p:sp>
          <p:nvSpPr>
            <p:cNvPr id="258052" name="Text Box 4"/>
            <p:cNvSpPr txBox="1">
              <a:spLocks noChangeArrowheads="1"/>
            </p:cNvSpPr>
            <p:nvPr/>
          </p:nvSpPr>
          <p:spPr bwMode="auto">
            <a:xfrm>
              <a:off x="1824" y="2112"/>
              <a:ext cx="57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lt-LT" sz="1600" b="1">
                  <a:solidFill>
                    <a:srgbClr val="FF3300"/>
                  </a:solidFill>
                </a:rPr>
                <a:t>&gt; 90</a:t>
              </a:r>
              <a:r>
                <a:rPr lang="en-US" altLang="lt-LT" sz="1600" b="1">
                  <a:solidFill>
                    <a:srgbClr val="FF3300"/>
                  </a:solidFill>
                  <a:cs typeface="Arial" charset="0"/>
                </a:rPr>
                <a:t>º</a:t>
              </a:r>
            </a:p>
          </p:txBody>
        </p:sp>
        <p:sp>
          <p:nvSpPr>
            <p:cNvPr id="258053" name="Text Box 5"/>
            <p:cNvSpPr txBox="1">
              <a:spLocks noChangeArrowheads="1"/>
            </p:cNvSpPr>
            <p:nvPr/>
          </p:nvSpPr>
          <p:spPr bwMode="auto">
            <a:xfrm>
              <a:off x="1728" y="3600"/>
              <a:ext cx="41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lt-LT" sz="1600" b="1">
                  <a:solidFill>
                    <a:srgbClr val="FF3300"/>
                  </a:solidFill>
                </a:rPr>
                <a:t>= 90</a:t>
              </a:r>
              <a:r>
                <a:rPr lang="en-US" altLang="lt-LT" sz="1600" b="1">
                  <a:solidFill>
                    <a:srgbClr val="FF3300"/>
                  </a:solidFill>
                  <a:cs typeface="Arial" charset="0"/>
                </a:rPr>
                <a:t>º</a:t>
              </a:r>
            </a:p>
          </p:txBody>
        </p:sp>
        <p:sp>
          <p:nvSpPr>
            <p:cNvPr id="258054" name="Text Box 6"/>
            <p:cNvSpPr txBox="1">
              <a:spLocks noChangeArrowheads="1"/>
            </p:cNvSpPr>
            <p:nvPr/>
          </p:nvSpPr>
          <p:spPr bwMode="auto">
            <a:xfrm>
              <a:off x="2544" y="3312"/>
              <a:ext cx="250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lt-LT" sz="2800" b="1">
                  <a:solidFill>
                    <a:srgbClr val="FF3300"/>
                  </a:solidFill>
                </a:rPr>
                <a:t>Angle of Occipital wall</a:t>
              </a:r>
            </a:p>
          </p:txBody>
        </p:sp>
        <p:pic>
          <p:nvPicPr>
            <p:cNvPr id="258055" name="Picture 7" descr="pictures of wild to domestic hogs"/>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400" y="0"/>
              <a:ext cx="3360" cy="1088"/>
            </a:xfrm>
            <a:prstGeom prst="rect">
              <a:avLst/>
            </a:prstGeom>
            <a:noFill/>
            <a:extLst>
              <a:ext uri="{909E8E84-426E-40DD-AFC4-6F175D3DCCD1}">
                <a14:hiddenFill xmlns:a14="http://schemas.microsoft.com/office/drawing/2010/main" xmlns="">
                  <a:solidFill>
                    <a:srgbClr val="FFFFFF"/>
                  </a:solidFill>
                </a14:hiddenFill>
              </a:ext>
            </a:extLst>
          </p:spPr>
        </p:pic>
        <p:sp>
          <p:nvSpPr>
            <p:cNvPr id="258056" name="Text Box 8"/>
            <p:cNvSpPr txBox="1">
              <a:spLocks noChangeArrowheads="1"/>
            </p:cNvSpPr>
            <p:nvPr/>
          </p:nvSpPr>
          <p:spPr bwMode="auto">
            <a:xfrm>
              <a:off x="5232" y="2352"/>
              <a:ext cx="52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lt-LT" sz="1600" b="1">
                  <a:solidFill>
                    <a:srgbClr val="FF3300"/>
                  </a:solidFill>
                </a:rPr>
                <a:t>&lt; 90</a:t>
              </a:r>
              <a:r>
                <a:rPr lang="en-US" altLang="lt-LT" sz="1600" b="1">
                  <a:solidFill>
                    <a:srgbClr val="FF3300"/>
                  </a:solidFill>
                  <a:cs typeface="Arial" charset="0"/>
                </a:rPr>
                <a:t>º</a:t>
              </a:r>
            </a:p>
          </p:txBody>
        </p:sp>
        <p:sp>
          <p:nvSpPr>
            <p:cNvPr id="258057" name="Text Box 9"/>
            <p:cNvSpPr txBox="1">
              <a:spLocks noChangeArrowheads="1"/>
            </p:cNvSpPr>
            <p:nvPr/>
          </p:nvSpPr>
          <p:spPr bwMode="auto">
            <a:xfrm>
              <a:off x="2544" y="288"/>
              <a:ext cx="67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lt-LT" sz="1600">
                  <a:solidFill>
                    <a:schemeClr val="bg1"/>
                  </a:solidFill>
                </a:rPr>
                <a:t>Wild Boar</a:t>
              </a:r>
            </a:p>
          </p:txBody>
        </p:sp>
        <p:sp>
          <p:nvSpPr>
            <p:cNvPr id="258058" name="Text Box 10"/>
            <p:cNvSpPr txBox="1">
              <a:spLocks noChangeArrowheads="1"/>
            </p:cNvSpPr>
            <p:nvPr/>
          </p:nvSpPr>
          <p:spPr bwMode="auto">
            <a:xfrm>
              <a:off x="3648" y="240"/>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lt-LT" sz="1600">
                  <a:solidFill>
                    <a:schemeClr val="bg1"/>
                  </a:solidFill>
                </a:rPr>
                <a:t>Domestic</a:t>
              </a:r>
            </a:p>
          </p:txBody>
        </p:sp>
        <p:sp>
          <p:nvSpPr>
            <p:cNvPr id="258059" name="Text Box 11"/>
            <p:cNvSpPr txBox="1">
              <a:spLocks noChangeArrowheads="1"/>
            </p:cNvSpPr>
            <p:nvPr/>
          </p:nvSpPr>
          <p:spPr bwMode="auto">
            <a:xfrm>
              <a:off x="4800" y="432"/>
              <a:ext cx="40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lt-LT" sz="1600">
                  <a:solidFill>
                    <a:schemeClr val="bg1"/>
                  </a:solidFill>
                </a:rPr>
                <a:t>Feral</a:t>
              </a:r>
            </a:p>
          </p:txBody>
        </p:sp>
      </p:grpSp>
    </p:spTree>
    <p:extLst>
      <p:ext uri="{BB962C8B-B14F-4D97-AF65-F5344CB8AC3E}">
        <p14:creationId xmlns:p14="http://schemas.microsoft.com/office/powerpoint/2010/main" xmlns="" val="26129208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6" name="Group 10"/>
          <p:cNvGrpSpPr>
            <a:grpSpLocks/>
          </p:cNvGrpSpPr>
          <p:nvPr/>
        </p:nvGrpSpPr>
        <p:grpSpPr bwMode="auto">
          <a:xfrm>
            <a:off x="0" y="17463"/>
            <a:ext cx="9144000" cy="8767762"/>
            <a:chOff x="0" y="11"/>
            <a:chExt cx="5760" cy="5523"/>
          </a:xfrm>
        </p:grpSpPr>
        <p:pic>
          <p:nvPicPr>
            <p:cNvPr id="260098" name="Picture 2" descr="differentiation of hogs by skulls00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11"/>
              <a:ext cx="5760" cy="4296"/>
            </a:xfrm>
            <a:prstGeom prst="rect">
              <a:avLst/>
            </a:prstGeom>
            <a:noFill/>
            <a:extLst>
              <a:ext uri="{909E8E84-426E-40DD-AFC4-6F175D3DCCD1}">
                <a14:hiddenFill xmlns:a14="http://schemas.microsoft.com/office/drawing/2010/main" xmlns="">
                  <a:solidFill>
                    <a:srgbClr val="FFFFFF"/>
                  </a:solidFill>
                </a14:hiddenFill>
              </a:ext>
            </a:extLst>
          </p:spPr>
        </p:pic>
        <p:sp>
          <p:nvSpPr>
            <p:cNvPr id="260099" name="Line 3"/>
            <p:cNvSpPr>
              <a:spLocks noChangeShapeType="1"/>
            </p:cNvSpPr>
            <p:nvPr/>
          </p:nvSpPr>
          <p:spPr bwMode="auto">
            <a:xfrm flipH="1">
              <a:off x="0" y="1632"/>
              <a:ext cx="1488" cy="72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lt-LT"/>
            </a:p>
          </p:txBody>
        </p:sp>
        <p:sp>
          <p:nvSpPr>
            <p:cNvPr id="260100" name="Freeform 4"/>
            <p:cNvSpPr>
              <a:spLocks/>
            </p:cNvSpPr>
            <p:nvPr/>
          </p:nvSpPr>
          <p:spPr bwMode="auto">
            <a:xfrm>
              <a:off x="3444" y="1836"/>
              <a:ext cx="1812" cy="480"/>
            </a:xfrm>
            <a:custGeom>
              <a:avLst/>
              <a:gdLst>
                <a:gd name="T0" fmla="*/ 1812 w 1812"/>
                <a:gd name="T1" fmla="*/ 0 h 480"/>
                <a:gd name="T2" fmla="*/ 0 w 1812"/>
                <a:gd name="T3" fmla="*/ 480 h 480"/>
              </a:gdLst>
              <a:ahLst/>
              <a:cxnLst>
                <a:cxn ang="0">
                  <a:pos x="T0" y="T1"/>
                </a:cxn>
                <a:cxn ang="0">
                  <a:pos x="T2" y="T3"/>
                </a:cxn>
              </a:cxnLst>
              <a:rect l="0" t="0" r="r" b="b"/>
              <a:pathLst>
                <a:path w="1812" h="480">
                  <a:moveTo>
                    <a:pt x="1812" y="0"/>
                  </a:moveTo>
                  <a:lnTo>
                    <a:pt x="0" y="480"/>
                  </a:lnTo>
                </a:path>
              </a:pathLst>
            </a:custGeom>
            <a:noFill/>
            <a:ln w="9525">
              <a:solidFill>
                <a:srgbClr val="FF3300"/>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lt-LT"/>
            </a:p>
          </p:txBody>
        </p:sp>
        <p:sp>
          <p:nvSpPr>
            <p:cNvPr id="260101" name="Line 5"/>
            <p:cNvSpPr>
              <a:spLocks noChangeShapeType="1"/>
            </p:cNvSpPr>
            <p:nvPr/>
          </p:nvSpPr>
          <p:spPr bwMode="auto">
            <a:xfrm>
              <a:off x="0" y="912"/>
              <a:ext cx="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lt-LT"/>
            </a:p>
          </p:txBody>
        </p:sp>
        <p:sp>
          <p:nvSpPr>
            <p:cNvPr id="260102" name="Line 6"/>
            <p:cNvSpPr>
              <a:spLocks noChangeShapeType="1"/>
            </p:cNvSpPr>
            <p:nvPr/>
          </p:nvSpPr>
          <p:spPr bwMode="auto">
            <a:xfrm flipV="1">
              <a:off x="0" y="240"/>
              <a:ext cx="1872" cy="672"/>
            </a:xfrm>
            <a:prstGeom prst="line">
              <a:avLst/>
            </a:prstGeom>
            <a:noFill/>
            <a:ln w="952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lt-LT"/>
            </a:p>
          </p:txBody>
        </p:sp>
        <p:sp>
          <p:nvSpPr>
            <p:cNvPr id="260103" name="Freeform 7"/>
            <p:cNvSpPr>
              <a:spLocks/>
            </p:cNvSpPr>
            <p:nvPr/>
          </p:nvSpPr>
          <p:spPr bwMode="auto">
            <a:xfrm>
              <a:off x="240" y="3108"/>
              <a:ext cx="1332" cy="540"/>
            </a:xfrm>
            <a:custGeom>
              <a:avLst/>
              <a:gdLst>
                <a:gd name="T0" fmla="*/ 0 w 1332"/>
                <a:gd name="T1" fmla="*/ 540 h 540"/>
                <a:gd name="T2" fmla="*/ 1332 w 1332"/>
                <a:gd name="T3" fmla="*/ 0 h 540"/>
              </a:gdLst>
              <a:ahLst/>
              <a:cxnLst>
                <a:cxn ang="0">
                  <a:pos x="T0" y="T1"/>
                </a:cxn>
                <a:cxn ang="0">
                  <a:pos x="T2" y="T3"/>
                </a:cxn>
              </a:cxnLst>
              <a:rect l="0" t="0" r="r" b="b"/>
              <a:pathLst>
                <a:path w="1332" h="540">
                  <a:moveTo>
                    <a:pt x="0" y="540"/>
                  </a:moveTo>
                  <a:lnTo>
                    <a:pt x="1332" y="0"/>
                  </a:lnTo>
                </a:path>
              </a:pathLst>
            </a:custGeom>
            <a:noFill/>
            <a:ln w="9525">
              <a:solidFill>
                <a:srgbClr val="FF3300"/>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lt-LT"/>
            </a:p>
          </p:txBody>
        </p:sp>
        <p:sp>
          <p:nvSpPr>
            <p:cNvPr id="260104" name="Text Box 8"/>
            <p:cNvSpPr txBox="1">
              <a:spLocks noChangeArrowheads="1"/>
            </p:cNvSpPr>
            <p:nvPr/>
          </p:nvSpPr>
          <p:spPr bwMode="auto">
            <a:xfrm>
              <a:off x="854" y="5303"/>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lt-LT" altLang="lt-LT"/>
            </a:p>
          </p:txBody>
        </p:sp>
        <p:sp>
          <p:nvSpPr>
            <p:cNvPr id="260105" name="Text Box 9"/>
            <p:cNvSpPr txBox="1">
              <a:spLocks noChangeArrowheads="1"/>
            </p:cNvSpPr>
            <p:nvPr/>
          </p:nvSpPr>
          <p:spPr bwMode="auto">
            <a:xfrm>
              <a:off x="2736" y="1440"/>
              <a:ext cx="2545"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lt-LT" sz="2800" b="1">
                  <a:solidFill>
                    <a:srgbClr val="FF3300"/>
                  </a:solidFill>
                </a:rPr>
                <a:t>Depth of Dorsal Profile</a:t>
              </a:r>
            </a:p>
          </p:txBody>
        </p:sp>
      </p:grpSp>
    </p:spTree>
    <p:extLst>
      <p:ext uri="{BB962C8B-B14F-4D97-AF65-F5344CB8AC3E}">
        <p14:creationId xmlns:p14="http://schemas.microsoft.com/office/powerpoint/2010/main" xmlns="" val="34267542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936625"/>
          </a:xfrm>
        </p:spPr>
        <p:txBody>
          <a:bodyPr/>
          <a:lstStyle/>
          <a:p>
            <a:r>
              <a:rPr lang="en-US" sz="3200" dirty="0" smtClean="0"/>
              <a:t>Central European boar</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5</a:t>
            </a:fld>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2060848"/>
            <a:ext cx="4992555" cy="2808312"/>
          </a:xfrm>
          <a:prstGeom prst="rect">
            <a:avLst/>
          </a:prstGeom>
        </p:spPr>
      </p:pic>
      <p:sp>
        <p:nvSpPr>
          <p:cNvPr id="6" name="Text Box 4"/>
          <p:cNvSpPr txBox="1">
            <a:spLocks noChangeArrowheads="1"/>
          </p:cNvSpPr>
          <p:nvPr/>
        </p:nvSpPr>
        <p:spPr bwMode="auto">
          <a:xfrm>
            <a:off x="5148064" y="2420888"/>
            <a:ext cx="372048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r>
              <a:rPr lang="en-US" sz="2800" b="0" dirty="0">
                <a:solidFill>
                  <a:schemeClr val="accent2">
                    <a:lumMod val="50000"/>
                  </a:schemeClr>
                </a:solidFill>
                <a:latin typeface="Calibri" panose="020F0502020204030204" pitchFamily="34" charset="0"/>
                <a:cs typeface="Times" panose="02020603050405020304" pitchFamily="18" charset="0"/>
              </a:rPr>
              <a:t>A medium-sized, dark to </a:t>
            </a:r>
            <a:r>
              <a:rPr lang="en-US" sz="2800" b="0" dirty="0" smtClean="0">
                <a:solidFill>
                  <a:schemeClr val="accent2">
                    <a:lumMod val="50000"/>
                  </a:schemeClr>
                </a:solidFill>
                <a:latin typeface="Calibri" panose="020F0502020204030204" pitchFamily="34" charset="0"/>
                <a:cs typeface="Times" panose="02020603050405020304" pitchFamily="18" charset="0"/>
              </a:rPr>
              <a:t>rusty-brown</a:t>
            </a:r>
            <a:r>
              <a:rPr lang="pl-PL" sz="2800" b="0" dirty="0" smtClean="0">
                <a:solidFill>
                  <a:schemeClr val="accent2">
                    <a:lumMod val="50000"/>
                  </a:schemeClr>
                </a:solidFill>
                <a:latin typeface="Calibri" panose="020F0502020204030204" pitchFamily="34" charset="0"/>
                <a:cs typeface="Times" panose="02020603050405020304" pitchFamily="18" charset="0"/>
              </a:rPr>
              <a:t> </a:t>
            </a:r>
            <a:r>
              <a:rPr lang="en-US" sz="2800" b="0" dirty="0" smtClean="0">
                <a:solidFill>
                  <a:schemeClr val="accent2">
                    <a:lumMod val="50000"/>
                  </a:schemeClr>
                </a:solidFill>
                <a:latin typeface="Calibri" panose="020F0502020204030204" pitchFamily="34" charset="0"/>
                <a:cs typeface="Times" panose="02020603050405020304" pitchFamily="18" charset="0"/>
              </a:rPr>
              <a:t>haired </a:t>
            </a:r>
            <a:r>
              <a:rPr lang="en-US" sz="2800" b="0" dirty="0">
                <a:solidFill>
                  <a:schemeClr val="accent2">
                    <a:lumMod val="50000"/>
                  </a:schemeClr>
                </a:solidFill>
                <a:latin typeface="Calibri" panose="020F0502020204030204" pitchFamily="34" charset="0"/>
                <a:cs typeface="Times" panose="02020603050405020304" pitchFamily="18" charset="0"/>
              </a:rPr>
              <a:t>subspecies with long and relatively narrow lacrimal bones</a:t>
            </a:r>
            <a:endParaRPr lang="en-US" altLang="lt-LT" sz="2800" dirty="0">
              <a:solidFill>
                <a:schemeClr val="accent2">
                  <a:lumMod val="50000"/>
                </a:schemeClr>
              </a:solidFill>
              <a:latin typeface="Calibri" panose="020F0502020204030204" pitchFamily="34" charset="0"/>
              <a:cs typeface="Times" panose="02020603050405020304" pitchFamily="18" charset="0"/>
            </a:endParaRPr>
          </a:p>
        </p:txBody>
      </p:sp>
      <p:sp>
        <p:nvSpPr>
          <p:cNvPr id="5" name="TextBox 4"/>
          <p:cNvSpPr txBox="1"/>
          <p:nvPr/>
        </p:nvSpPr>
        <p:spPr>
          <a:xfrm>
            <a:off x="486994" y="5085184"/>
            <a:ext cx="7920880" cy="1569660"/>
          </a:xfrm>
          <a:prstGeom prst="rect">
            <a:avLst/>
          </a:prstGeom>
          <a:noFill/>
        </p:spPr>
        <p:txBody>
          <a:bodyPr wrap="square" rtlCol="0">
            <a:spAutoFit/>
          </a:bodyPr>
          <a:lstStyle/>
          <a:p>
            <a:pPr algn="just"/>
            <a:r>
              <a:rPr lang="en-GB" sz="2400" b="0" dirty="0" smtClean="0">
                <a:solidFill>
                  <a:schemeClr val="accent2">
                    <a:lumMod val="50000"/>
                  </a:schemeClr>
                </a:solidFill>
                <a:latin typeface="Calibri" panose="020F0502020204030204" pitchFamily="34" charset="0"/>
              </a:rPr>
              <a:t>Northern</a:t>
            </a:r>
            <a:r>
              <a:rPr lang="pl-PL" sz="2400" b="0" dirty="0" smtClean="0">
                <a:solidFill>
                  <a:schemeClr val="accent2">
                    <a:lumMod val="50000"/>
                  </a:schemeClr>
                </a:solidFill>
                <a:latin typeface="Calibri" panose="020F0502020204030204" pitchFamily="34" charset="0"/>
              </a:rPr>
              <a:t> </a:t>
            </a:r>
            <a:r>
              <a:rPr lang="en-GB" sz="2400" b="0" dirty="0" smtClean="0">
                <a:solidFill>
                  <a:schemeClr val="accent2">
                    <a:lumMod val="50000"/>
                  </a:schemeClr>
                </a:solidFill>
                <a:latin typeface="Calibri" panose="020F0502020204030204" pitchFamily="34" charset="0"/>
              </a:rPr>
              <a:t>Spain,</a:t>
            </a:r>
            <a:r>
              <a:rPr lang="pl-PL" sz="2400" b="0" dirty="0" smtClean="0">
                <a:solidFill>
                  <a:schemeClr val="accent2">
                    <a:lumMod val="50000"/>
                  </a:schemeClr>
                </a:solidFill>
                <a:latin typeface="Calibri" panose="020F0502020204030204" pitchFamily="34" charset="0"/>
              </a:rPr>
              <a:t> </a:t>
            </a:r>
            <a:r>
              <a:rPr lang="en-GB" sz="2400" b="0" dirty="0" smtClean="0">
                <a:solidFill>
                  <a:schemeClr val="accent2">
                    <a:lumMod val="50000"/>
                  </a:schemeClr>
                </a:solidFill>
                <a:latin typeface="Calibri" panose="020F0502020204030204" pitchFamily="34" charset="0"/>
              </a:rPr>
              <a:t>northern</a:t>
            </a:r>
            <a:r>
              <a:rPr lang="pl-PL" sz="2400" b="0" dirty="0" smtClean="0">
                <a:solidFill>
                  <a:schemeClr val="accent2">
                    <a:lumMod val="50000"/>
                  </a:schemeClr>
                </a:solidFill>
                <a:latin typeface="Calibri" panose="020F0502020204030204" pitchFamily="34" charset="0"/>
              </a:rPr>
              <a:t> </a:t>
            </a:r>
            <a:r>
              <a:rPr lang="en-GB" sz="2400" b="0" dirty="0" smtClean="0">
                <a:solidFill>
                  <a:schemeClr val="accent2">
                    <a:lumMod val="50000"/>
                  </a:schemeClr>
                </a:solidFill>
                <a:latin typeface="Calibri" panose="020F0502020204030204" pitchFamily="34" charset="0"/>
              </a:rPr>
              <a:t>Italy, France, Germany, Benelux, Croatia, Belarus, Denmark (few), Lithuania, Poland, Czech Republic, Slovakia and possibly Albania</a:t>
            </a:r>
          </a:p>
        </p:txBody>
      </p:sp>
    </p:spTree>
    <p:extLst>
      <p:ext uri="{BB962C8B-B14F-4D97-AF65-F5344CB8AC3E}">
        <p14:creationId xmlns:p14="http://schemas.microsoft.com/office/powerpoint/2010/main" xmlns="" val="1916127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US" sz="3200" dirty="0" smtClean="0">
                <a:latin typeface="Calibri" panose="020F0502020204030204" pitchFamily="34" charset="0"/>
              </a:rPr>
              <a:t>Ecology</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6</a:t>
            </a:fld>
            <a:endParaRPr lang="en-GB"/>
          </a:p>
        </p:txBody>
      </p:sp>
      <p:sp>
        <p:nvSpPr>
          <p:cNvPr id="4" name="TextBox 3"/>
          <p:cNvSpPr txBox="1"/>
          <p:nvPr/>
        </p:nvSpPr>
        <p:spPr>
          <a:xfrm>
            <a:off x="243203" y="1916832"/>
            <a:ext cx="8280920" cy="4154984"/>
          </a:xfrm>
          <a:prstGeom prst="rect">
            <a:avLst/>
          </a:prstGeom>
          <a:noFill/>
        </p:spPr>
        <p:txBody>
          <a:bodyPr wrap="square" rtlCol="0">
            <a:spAutoFit/>
          </a:bodyPr>
          <a:lstStyle/>
          <a:p>
            <a:pPr marL="342900" indent="-342900" algn="just">
              <a:buFont typeface="Arial" panose="020B0604020202020204" pitchFamily="34" charset="0"/>
              <a:buChar char="•"/>
            </a:pPr>
            <a:r>
              <a:rPr lang="en-US" sz="2400" b="0" dirty="0">
                <a:solidFill>
                  <a:schemeClr val="accent2">
                    <a:lumMod val="50000"/>
                  </a:schemeClr>
                </a:solidFill>
                <a:latin typeface="Calibri" panose="020F0502020204030204" pitchFamily="34" charset="0"/>
              </a:rPr>
              <a:t>The wild boar inhabits a diverse array of habitats from boreal taigas to deserts</a:t>
            </a:r>
            <a:r>
              <a:rPr lang="en-US" sz="2400" b="0" dirty="0" smtClean="0">
                <a:solidFill>
                  <a:schemeClr val="accent2">
                    <a:lumMod val="50000"/>
                  </a:schemeClr>
                </a:solidFill>
                <a:latin typeface="Calibri" panose="020F0502020204030204" pitchFamily="34" charset="0"/>
              </a:rPr>
              <a:t>.</a:t>
            </a:r>
          </a:p>
          <a:p>
            <a:pPr marL="342900" indent="-342900" algn="just">
              <a:buFont typeface="Arial" panose="020B0604020202020204" pitchFamily="34" charset="0"/>
              <a:buChar char="•"/>
            </a:pPr>
            <a:r>
              <a:rPr lang="en-US" sz="2400" b="0" dirty="0">
                <a:solidFill>
                  <a:schemeClr val="accent2">
                    <a:lumMod val="50000"/>
                  </a:schemeClr>
                </a:solidFill>
                <a:latin typeface="Calibri" panose="020F0502020204030204" pitchFamily="34" charset="0"/>
              </a:rPr>
              <a:t>In mountainous regions, it can even occupy alpine zones, occurring up to 1,900 metres in the Carpathians, 2,600 metres in the Caucasus and up to 3,600-4,000 metres in the mountains in Central Asia and Kazakhstan</a:t>
            </a:r>
            <a:r>
              <a:rPr lang="en-US" sz="2400" b="0" dirty="0" smtClean="0">
                <a:solidFill>
                  <a:schemeClr val="accent2">
                    <a:lumMod val="50000"/>
                  </a:schemeClr>
                </a:solidFill>
                <a:latin typeface="Calibri" panose="020F0502020204030204" pitchFamily="34" charset="0"/>
              </a:rPr>
              <a:t>.</a:t>
            </a:r>
          </a:p>
          <a:p>
            <a:pPr marL="342900" indent="-342900" algn="just">
              <a:buFont typeface="Arial" panose="020B0604020202020204" pitchFamily="34" charset="0"/>
              <a:buChar char="•"/>
            </a:pPr>
            <a:r>
              <a:rPr lang="en-US" sz="2400" b="0" dirty="0">
                <a:solidFill>
                  <a:schemeClr val="accent2">
                    <a:lumMod val="50000"/>
                  </a:schemeClr>
                </a:solidFill>
                <a:latin typeface="Calibri" panose="020F0502020204030204" pitchFamily="34" charset="0"/>
              </a:rPr>
              <a:t>The main habitats </a:t>
            </a:r>
            <a:r>
              <a:rPr lang="en-US" sz="2400" b="0" dirty="0" smtClean="0">
                <a:solidFill>
                  <a:schemeClr val="accent2">
                    <a:lumMod val="50000"/>
                  </a:schemeClr>
                </a:solidFill>
                <a:latin typeface="Calibri" panose="020F0502020204030204" pitchFamily="34" charset="0"/>
              </a:rPr>
              <a:t>favored </a:t>
            </a:r>
            <a:r>
              <a:rPr lang="en-US" sz="2400" b="0" dirty="0">
                <a:solidFill>
                  <a:schemeClr val="accent2">
                    <a:lumMod val="50000"/>
                  </a:schemeClr>
                </a:solidFill>
                <a:latin typeface="Calibri" panose="020F0502020204030204" pitchFamily="34" charset="0"/>
              </a:rPr>
              <a:t>by boars in Europe are deciduous and mixed forests, with the most </a:t>
            </a:r>
            <a:r>
              <a:rPr lang="en-US" sz="2400" b="0" dirty="0" smtClean="0">
                <a:solidFill>
                  <a:schemeClr val="accent2">
                    <a:lumMod val="50000"/>
                  </a:schemeClr>
                </a:solidFill>
                <a:latin typeface="Calibri" panose="020F0502020204030204" pitchFamily="34" charset="0"/>
              </a:rPr>
              <a:t>favorable </a:t>
            </a:r>
            <a:r>
              <a:rPr lang="en-US" sz="2400" b="0" dirty="0">
                <a:solidFill>
                  <a:schemeClr val="accent2">
                    <a:lumMod val="50000"/>
                  </a:schemeClr>
                </a:solidFill>
                <a:latin typeface="Calibri" panose="020F0502020204030204" pitchFamily="34" charset="0"/>
              </a:rPr>
              <a:t>areas consisting of forest composed of oak and beech enclosing marshes and meadows. </a:t>
            </a:r>
            <a:endParaRPr lang="en-US" sz="2400" b="0" dirty="0" smtClean="0">
              <a:solidFill>
                <a:schemeClr val="accent2">
                  <a:lumMod val="50000"/>
                </a:schemeClr>
              </a:solidFill>
              <a:latin typeface="Calibri" panose="020F0502020204030204" pitchFamily="34" charset="0"/>
            </a:endParaRPr>
          </a:p>
          <a:p>
            <a:pPr algn="just"/>
            <a:endParaRPr lang="lt-LT" sz="2400" b="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91896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US" sz="3200" dirty="0" smtClean="0">
                <a:latin typeface="Calibri" panose="020F0502020204030204" pitchFamily="34" charset="0"/>
              </a:rPr>
              <a:t>Ecology</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7</a:t>
            </a:fld>
            <a:endParaRPr lang="en-GB"/>
          </a:p>
        </p:txBody>
      </p:sp>
      <p:sp>
        <p:nvSpPr>
          <p:cNvPr id="4" name="TextBox 3"/>
          <p:cNvSpPr txBox="1"/>
          <p:nvPr/>
        </p:nvSpPr>
        <p:spPr>
          <a:xfrm>
            <a:off x="243203" y="1916832"/>
            <a:ext cx="8280920" cy="3416320"/>
          </a:xfrm>
          <a:prstGeom prst="rect">
            <a:avLst/>
          </a:prstGeom>
          <a:noFill/>
        </p:spPr>
        <p:txBody>
          <a:bodyPr wrap="square" rtlCol="0">
            <a:spAutoFit/>
          </a:bodyPr>
          <a:lstStyle/>
          <a:p>
            <a:pPr marL="342900" indent="-342900" algn="just">
              <a:buFont typeface="Arial" panose="020B0604020202020204" pitchFamily="34" charset="0"/>
              <a:buChar char="•"/>
            </a:pPr>
            <a:r>
              <a:rPr lang="en-US" sz="2400" b="0" dirty="0">
                <a:solidFill>
                  <a:schemeClr val="accent2">
                    <a:lumMod val="50000"/>
                  </a:schemeClr>
                </a:solidFill>
                <a:latin typeface="Calibri" panose="020F0502020204030204" pitchFamily="34" charset="0"/>
              </a:rPr>
              <a:t>In the Białowieża Forest, the animal's primary habitat consists of well developed, broad-leaved and mixed forests, along with marshy mixed forests, with coniferous forests and </a:t>
            </a:r>
            <a:r>
              <a:rPr lang="en-US" sz="2400" b="0" dirty="0" smtClean="0">
                <a:solidFill>
                  <a:schemeClr val="accent2">
                    <a:lumMod val="50000"/>
                  </a:schemeClr>
                </a:solidFill>
                <a:latin typeface="Calibri" panose="020F0502020204030204" pitchFamily="34" charset="0"/>
              </a:rPr>
              <a:t>undergrowth's </a:t>
            </a:r>
            <a:r>
              <a:rPr lang="en-US" sz="2400" b="0" dirty="0">
                <a:solidFill>
                  <a:schemeClr val="accent2">
                    <a:lumMod val="50000"/>
                  </a:schemeClr>
                </a:solidFill>
                <a:latin typeface="Calibri" panose="020F0502020204030204" pitchFamily="34" charset="0"/>
              </a:rPr>
              <a:t>being of secondary importance. </a:t>
            </a:r>
            <a:endParaRPr lang="en-US" sz="2400" b="0" dirty="0" smtClean="0">
              <a:solidFill>
                <a:schemeClr val="accent2">
                  <a:lumMod val="50000"/>
                </a:schemeClr>
              </a:solidFill>
              <a:latin typeface="Calibri" panose="020F0502020204030204" pitchFamily="34" charset="0"/>
            </a:endParaRPr>
          </a:p>
          <a:p>
            <a:pPr marL="342900" indent="-342900" algn="just">
              <a:buFont typeface="Arial" panose="020B0604020202020204" pitchFamily="34" charset="0"/>
              <a:buChar char="•"/>
            </a:pPr>
            <a:r>
              <a:rPr lang="en-US" sz="2400" b="0" dirty="0" smtClean="0">
                <a:solidFill>
                  <a:schemeClr val="accent2">
                    <a:lumMod val="50000"/>
                  </a:schemeClr>
                </a:solidFill>
                <a:latin typeface="Calibri" panose="020F0502020204030204" pitchFamily="34" charset="0"/>
              </a:rPr>
              <a:t>Wild </a:t>
            </a:r>
            <a:r>
              <a:rPr lang="en-US" sz="2400" b="0" dirty="0">
                <a:solidFill>
                  <a:schemeClr val="accent2">
                    <a:lumMod val="50000"/>
                  </a:schemeClr>
                </a:solidFill>
                <a:latin typeface="Calibri" panose="020F0502020204030204" pitchFamily="34" charset="0"/>
              </a:rPr>
              <a:t>boar are known to be competent swimmers, capable of covering long distances. In 2013, one boar was reported to have completed the seven mile swim from France to </a:t>
            </a:r>
            <a:r>
              <a:rPr lang="en-US" sz="2400" b="0" dirty="0" err="1">
                <a:solidFill>
                  <a:schemeClr val="accent2">
                    <a:lumMod val="50000"/>
                  </a:schemeClr>
                </a:solidFill>
                <a:latin typeface="Calibri" panose="020F0502020204030204" pitchFamily="34" charset="0"/>
              </a:rPr>
              <a:t>Alderney</a:t>
            </a:r>
            <a:r>
              <a:rPr lang="en-US" sz="2400" b="0" dirty="0">
                <a:solidFill>
                  <a:schemeClr val="accent2">
                    <a:lumMod val="50000"/>
                  </a:schemeClr>
                </a:solidFill>
                <a:latin typeface="Calibri" panose="020F0502020204030204" pitchFamily="34" charset="0"/>
              </a:rPr>
              <a:t> in the Channel Islands. Due to concerns about disease it was shot and incinerated.</a:t>
            </a:r>
            <a:endParaRPr lang="lt-LT" sz="2400" b="0" dirty="0" err="1" smtClean="0">
              <a:solidFill>
                <a:schemeClr val="accent2">
                  <a:lumMod val="50000"/>
                </a:schemeClr>
              </a:solidFill>
              <a:latin typeface="Calibri" panose="020F0502020204030204" pitchFamily="34" charset="0"/>
            </a:endParaRPr>
          </a:p>
        </p:txBody>
      </p:sp>
      <p:pic>
        <p:nvPicPr>
          <p:cNvPr id="9218" name="Picture 2" descr="Vaizdo rezultatas pagal užklausą „swimming wild boa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96136" y="4939742"/>
            <a:ext cx="2879601" cy="1918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233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936625"/>
          </a:xfrm>
        </p:spPr>
        <p:txBody>
          <a:bodyPr/>
          <a:lstStyle/>
          <a:p>
            <a:r>
              <a:rPr lang="en-GB" sz="3200" dirty="0" smtClean="0">
                <a:latin typeface="Calibri" panose="020F0502020204030204" pitchFamily="34" charset="0"/>
              </a:rPr>
              <a:t>Diet</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8</a:t>
            </a:fld>
            <a:endParaRPr lang="en-GB"/>
          </a:p>
        </p:txBody>
      </p:sp>
      <p:sp>
        <p:nvSpPr>
          <p:cNvPr id="4" name="Rectangle 3"/>
          <p:cNvSpPr/>
          <p:nvPr/>
        </p:nvSpPr>
        <p:spPr>
          <a:xfrm>
            <a:off x="251520" y="1988840"/>
            <a:ext cx="8352928" cy="3416320"/>
          </a:xfrm>
          <a:prstGeom prst="rect">
            <a:avLst/>
          </a:prstGeom>
        </p:spPr>
        <p:txBody>
          <a:bodyPr wrap="square">
            <a:spAutoFit/>
          </a:bodyPr>
          <a:lstStyle/>
          <a:p>
            <a:pPr algn="just"/>
            <a:r>
              <a:rPr lang="en-US" sz="2400" b="0" dirty="0">
                <a:solidFill>
                  <a:schemeClr val="accent2">
                    <a:lumMod val="50000"/>
                  </a:schemeClr>
                </a:solidFill>
                <a:latin typeface="Calibri" panose="020F0502020204030204" pitchFamily="34" charset="0"/>
              </a:rPr>
              <a:t>The wild boar is a highly versatile omnivore, whose diversity in choice of food rivals that of humans</a:t>
            </a:r>
            <a:r>
              <a:rPr lang="en-US" sz="2400" b="0" dirty="0" smtClean="0">
                <a:solidFill>
                  <a:schemeClr val="accent2">
                    <a:lumMod val="50000"/>
                  </a:schemeClr>
                </a:solidFill>
                <a:latin typeface="Calibri" panose="020F0502020204030204" pitchFamily="34" charset="0"/>
              </a:rPr>
              <a:t>.</a:t>
            </a:r>
          </a:p>
          <a:p>
            <a:pPr algn="just"/>
            <a:endParaRPr lang="en-US" sz="2400" b="0" dirty="0">
              <a:solidFill>
                <a:schemeClr val="accent2">
                  <a:lumMod val="50000"/>
                </a:schemeClr>
              </a:solidFill>
              <a:latin typeface="Calibri" panose="020F0502020204030204" pitchFamily="34" charset="0"/>
            </a:endParaRPr>
          </a:p>
          <a:p>
            <a:pPr algn="just"/>
            <a:r>
              <a:rPr lang="en-US" sz="2400" b="0" dirty="0">
                <a:solidFill>
                  <a:schemeClr val="accent2">
                    <a:lumMod val="50000"/>
                  </a:schemeClr>
                </a:solidFill>
                <a:latin typeface="Calibri" panose="020F0502020204030204" pitchFamily="34" charset="0"/>
              </a:rPr>
              <a:t>A 50 kg  boar needs around 4,000-4,500 calories of food per day, though this required amount increases during winter and pregnancy, with the majority of its diet consisting of food items dug from the ground like underground plant material and burrowing </a:t>
            </a:r>
            <a:r>
              <a:rPr lang="en-US" sz="2400" b="0" dirty="0" smtClean="0">
                <a:solidFill>
                  <a:schemeClr val="accent2">
                    <a:lumMod val="50000"/>
                  </a:schemeClr>
                </a:solidFill>
                <a:latin typeface="Calibri" panose="020F0502020204030204" pitchFamily="34" charset="0"/>
              </a:rPr>
              <a:t>animals.</a:t>
            </a:r>
          </a:p>
          <a:p>
            <a:pPr marL="342900" indent="-342900" algn="just">
              <a:buFont typeface="Wingdings" panose="05000000000000000000" pitchFamily="2" charset="2"/>
              <a:buChar char="ü"/>
            </a:pPr>
            <a:endParaRPr lang="lt-LT" sz="2400" b="0" dirty="0">
              <a:solidFill>
                <a:schemeClr val="accent2">
                  <a:lumMod val="50000"/>
                </a:schemeClr>
              </a:solidFill>
              <a:latin typeface="Calibri" panose="020F0502020204030204" pitchFamily="34" charset="0"/>
            </a:endParaRPr>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8246" y="3148453"/>
            <a:ext cx="6122414" cy="37095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5" name="Picture 5" descr="Vaizdo rezultatas pagal užklausą „wild boar feedi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867400" y="1904999"/>
            <a:ext cx="3276600" cy="49530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8246" y="2596354"/>
            <a:ext cx="9182246" cy="42573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313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fade">
                                      <p:cBhvr>
                                        <p:cTn id="11" dur="1000"/>
                                        <p:tgtEl>
                                          <p:spTgt spid="10245"/>
                                        </p:tgtEl>
                                      </p:cBhvr>
                                    </p:animEffect>
                                    <p:anim calcmode="lin" valueType="num">
                                      <p:cBhvr>
                                        <p:cTn id="12" dur="1000" fill="hold"/>
                                        <p:tgtEl>
                                          <p:spTgt spid="10245"/>
                                        </p:tgtEl>
                                        <p:attrNameLst>
                                          <p:attrName>ppt_x</p:attrName>
                                        </p:attrNameLst>
                                      </p:cBhvr>
                                      <p:tavLst>
                                        <p:tav tm="0">
                                          <p:val>
                                            <p:strVal val="#ppt_x"/>
                                          </p:val>
                                        </p:tav>
                                        <p:tav tm="100000">
                                          <p:val>
                                            <p:strVal val="#ppt_x"/>
                                          </p:val>
                                        </p:tav>
                                      </p:tavLst>
                                    </p:anim>
                                    <p:anim calcmode="lin" valueType="num">
                                      <p:cBhvr>
                                        <p:cTn id="13"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fade">
                                      <p:cBhvr>
                                        <p:cTn id="18"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51D29931885E4B830A1570EAFB918A" ma:contentTypeVersion="2" ma:contentTypeDescription="Create a new document." ma:contentTypeScope="" ma:versionID="740a6bdf7d2ba505ffd43f68e82963e9">
  <xsd:schema xmlns:xsd="http://www.w3.org/2001/XMLSchema" xmlns:xs="http://www.w3.org/2001/XMLSchema" xmlns:p="http://schemas.microsoft.com/office/2006/metadata/properties" xmlns:ns1="http://schemas.microsoft.com/sharepoint/v3" targetNamespace="http://schemas.microsoft.com/office/2006/metadata/properties" ma:root="true" ma:fieldsID="58c033809eba6c005b0f7e67d21c05b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1AA313-8C53-431A-8BC1-240314D7FC79}">
  <ds:schemaRefs>
    <ds:schemaRef ds:uri="http://schemas.microsoft.com/sharepoint/v3/contenttype/forms"/>
  </ds:schemaRefs>
</ds:datastoreItem>
</file>

<file path=customXml/itemProps2.xml><?xml version="1.0" encoding="utf-8"?>
<ds:datastoreItem xmlns:ds="http://schemas.openxmlformats.org/officeDocument/2006/customXml" ds:itemID="{D6DBB52C-7338-46A7-804F-94D3B0CC4C67}">
  <ds:schemaRef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15CED134-6B24-4E31-AAEE-8AFAC7BD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3036</TotalTime>
  <Words>1317</Words>
  <Application>Microsoft Office PowerPoint</Application>
  <PresentationFormat>Pokaz na ekranie (4:3)</PresentationFormat>
  <Paragraphs>182</Paragraphs>
  <Slides>38</Slides>
  <Notes>12</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Default Design</vt:lpstr>
      <vt:lpstr>Better Training for Safer Food Initiative</vt:lpstr>
      <vt:lpstr>Wild Boar</vt:lpstr>
      <vt:lpstr>Wild boar</vt:lpstr>
      <vt:lpstr>Slajd 3</vt:lpstr>
      <vt:lpstr>Slajd 4</vt:lpstr>
      <vt:lpstr>Central European boar</vt:lpstr>
      <vt:lpstr>Ecology</vt:lpstr>
      <vt:lpstr>Ecology</vt:lpstr>
      <vt:lpstr>Diet</vt:lpstr>
      <vt:lpstr>Slajd 9</vt:lpstr>
      <vt:lpstr>How far can wild boar move?  Example of Bulgaria</vt:lpstr>
      <vt:lpstr>Slajd 11</vt:lpstr>
      <vt:lpstr>Slajd 12</vt:lpstr>
      <vt:lpstr>Slajd 13</vt:lpstr>
      <vt:lpstr>Slajd 14</vt:lpstr>
      <vt:lpstr>Slajd 15</vt:lpstr>
      <vt:lpstr>Slajd 16</vt:lpstr>
      <vt:lpstr>Slajd 17</vt:lpstr>
      <vt:lpstr>Slajd 18</vt:lpstr>
      <vt:lpstr>How far can wild boar go?</vt:lpstr>
      <vt:lpstr> Long-distance movements in Białowieża Forest, NE Poland</vt:lpstr>
      <vt:lpstr>Wild boars – social behaviour</vt:lpstr>
      <vt:lpstr>Behavior and Lifestyle</vt:lpstr>
      <vt:lpstr>Slajd 23</vt:lpstr>
      <vt:lpstr>Diseases</vt:lpstr>
      <vt:lpstr>African swine fever  in wild boar – risk factors</vt:lpstr>
      <vt:lpstr>Wild boar density</vt:lpstr>
      <vt:lpstr>Can we control the hunters?</vt:lpstr>
      <vt:lpstr>Wild boar density - how to estimate??</vt:lpstr>
      <vt:lpstr>Estimation methods</vt:lpstr>
      <vt:lpstr>Wild boar density - how to estimate??</vt:lpstr>
      <vt:lpstr>Wild boar density Do we really know??</vt:lpstr>
      <vt:lpstr>ASF distribution in wild boar since 2007</vt:lpstr>
      <vt:lpstr>Slajd 33</vt:lpstr>
      <vt:lpstr>Hunting methods</vt:lpstr>
      <vt:lpstr>Hunting methods</vt:lpstr>
      <vt:lpstr>Thank you for attention! Questions?</vt:lpstr>
      <vt:lpstr>Slajd 37</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Green Banner - 2014</dc:title>
  <dc:creator>turneem</dc:creator>
  <cp:lastModifiedBy>T440p</cp:lastModifiedBy>
  <cp:revision>266</cp:revision>
  <dcterms:created xsi:type="dcterms:W3CDTF">2011-10-28T10:25:18Z</dcterms:created>
  <dcterms:modified xsi:type="dcterms:W3CDTF">2016-12-13T16:55:36Z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0x0101000B51D29931885E4B830A1570EAFB918A</vt:lpwstr>
  </property>
</Properties>
</file>