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8" r:id="rId4"/>
    <p:sldId id="289" r:id="rId5"/>
    <p:sldId id="273" r:id="rId6"/>
    <p:sldId id="275" r:id="rId7"/>
    <p:sldId id="277" r:id="rId8"/>
    <p:sldId id="299" r:id="rId9"/>
    <p:sldId id="278" r:id="rId10"/>
    <p:sldId id="298" r:id="rId11"/>
    <p:sldId id="282" r:id="rId12"/>
    <p:sldId id="297" r:id="rId13"/>
    <p:sldId id="279" r:id="rId14"/>
    <p:sldId id="283" r:id="rId15"/>
    <p:sldId id="280" r:id="rId16"/>
    <p:sldId id="284" r:id="rId17"/>
    <p:sldId id="281" r:id="rId18"/>
    <p:sldId id="272" r:id="rId19"/>
    <p:sldId id="290" r:id="rId20"/>
    <p:sldId id="293" r:id="rId21"/>
    <p:sldId id="257" r:id="rId22"/>
    <p:sldId id="291" r:id="rId23"/>
    <p:sldId id="295" r:id="rId24"/>
    <p:sldId id="271" r:id="rId25"/>
    <p:sldId id="286" r:id="rId26"/>
    <p:sldId id="260" r:id="rId27"/>
    <p:sldId id="285" r:id="rId28"/>
    <p:sldId id="296" r:id="rId29"/>
    <p:sldId id="264" r:id="rId30"/>
    <p:sldId id="265" r:id="rId31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03A4AB-A1AC-4D2D-889B-D9508EFC3367}">
          <p14:sldIdLst>
            <p14:sldId id="256"/>
            <p14:sldId id="287"/>
            <p14:sldId id="288"/>
            <p14:sldId id="289"/>
            <p14:sldId id="273"/>
            <p14:sldId id="275"/>
            <p14:sldId id="277"/>
            <p14:sldId id="299"/>
            <p14:sldId id="278"/>
            <p14:sldId id="298"/>
            <p14:sldId id="282"/>
            <p14:sldId id="297"/>
            <p14:sldId id="279"/>
            <p14:sldId id="283"/>
            <p14:sldId id="280"/>
            <p14:sldId id="284"/>
            <p14:sldId id="281"/>
            <p14:sldId id="272"/>
            <p14:sldId id="290"/>
            <p14:sldId id="293"/>
          </p14:sldIdLst>
        </p14:section>
        <p14:section name="Untitled Section" id="{0C552DA4-3165-4AFA-8CD6-1F6C0123E221}">
          <p14:sldIdLst>
            <p14:sldId id="257"/>
            <p14:sldId id="291"/>
            <p14:sldId id="295"/>
            <p14:sldId id="271"/>
            <p14:sldId id="286"/>
            <p14:sldId id="260"/>
            <p14:sldId id="285"/>
            <p14:sldId id="296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92734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5822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66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9802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9982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85104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2939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7865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5083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786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2617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2D334-0A57-49D2-ADE5-C5CD03999BC5}" type="datetimeFigureOut">
              <a:rPr lang="et-EE" smtClean="0"/>
              <a:t>16.10.2018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2B70-4F24-4F7D-B8F9-065BE4B7882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9004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OZZpqg-OBo&amp;index=3&amp;list=PLk8F-STepltzZuFVdLqNXr35IR8ZbwUp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HIe1Lxv8h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js.ee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199536" y="1550066"/>
            <a:ext cx="9144000" cy="2387600"/>
          </a:xfrm>
        </p:spPr>
        <p:txBody>
          <a:bodyPr/>
          <a:lstStyle/>
          <a:p>
            <a:r>
              <a:rPr lang="et-EE" b="1" dirty="0" err="1"/>
              <a:t>African</a:t>
            </a:r>
            <a:r>
              <a:rPr lang="et-EE" b="1" dirty="0"/>
              <a:t> </a:t>
            </a:r>
            <a:r>
              <a:rPr lang="et-EE" b="1" dirty="0" err="1"/>
              <a:t>swine</a:t>
            </a:r>
            <a:r>
              <a:rPr lang="et-EE" b="1" dirty="0"/>
              <a:t> </a:t>
            </a:r>
            <a:r>
              <a:rPr lang="et-EE" b="1" dirty="0" err="1"/>
              <a:t>fever</a:t>
            </a:r>
            <a:r>
              <a:rPr lang="et-EE" b="1" dirty="0"/>
              <a:t> in </a:t>
            </a:r>
            <a:r>
              <a:rPr lang="et-EE" b="1" dirty="0" smtClean="0"/>
              <a:t>Estonia – </a:t>
            </a:r>
            <a:r>
              <a:rPr lang="et-EE" b="1" dirty="0" err="1" smtClean="0"/>
              <a:t>development</a:t>
            </a:r>
            <a:r>
              <a:rPr lang="et-EE" b="1" dirty="0" smtClean="0"/>
              <a:t> and </a:t>
            </a:r>
            <a:r>
              <a:rPr lang="et-EE" b="1" dirty="0" err="1" smtClean="0"/>
              <a:t>actions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4425070"/>
            <a:ext cx="9144000" cy="1655762"/>
          </a:xfrm>
        </p:spPr>
        <p:txBody>
          <a:bodyPr>
            <a:normAutofit/>
          </a:bodyPr>
          <a:lstStyle/>
          <a:p>
            <a:r>
              <a:rPr lang="en-GB" dirty="0" smtClean="0"/>
              <a:t>Andres </a:t>
            </a:r>
            <a:r>
              <a:rPr lang="en-GB" dirty="0" err="1" smtClean="0"/>
              <a:t>Lillemäe</a:t>
            </a:r>
            <a:endParaRPr lang="en-GB" dirty="0" smtClean="0"/>
          </a:p>
          <a:p>
            <a:r>
              <a:rPr lang="en-GB" dirty="0" smtClean="0"/>
              <a:t>Deputy </a:t>
            </a:r>
            <a:r>
              <a:rPr lang="en-GB" dirty="0" smtClean="0"/>
              <a:t>CEO</a:t>
            </a:r>
            <a:endParaRPr lang="en-GB" dirty="0" smtClean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82" y="207256"/>
            <a:ext cx="252396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365125"/>
            <a:ext cx="10877282" cy="1325563"/>
          </a:xfrm>
        </p:spPr>
        <p:txBody>
          <a:bodyPr/>
          <a:lstStyle/>
          <a:p>
            <a:r>
              <a:rPr lang="en-GB" dirty="0" smtClean="0"/>
              <a:t>01.2018			      09.2018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5" y="2070324"/>
            <a:ext cx="5584065" cy="40600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9" y="2070324"/>
            <a:ext cx="5370219" cy="40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3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Dynamics </a:t>
            </a:r>
            <a:r>
              <a:rPr lang="et-EE" dirty="0" smtClean="0"/>
              <a:t>on </a:t>
            </a:r>
            <a:r>
              <a:rPr lang="et-EE" dirty="0" err="1"/>
              <a:t>wild</a:t>
            </a:r>
            <a:r>
              <a:rPr lang="et-EE" dirty="0"/>
              <a:t> </a:t>
            </a:r>
            <a:r>
              <a:rPr lang="et-EE" dirty="0" err="1"/>
              <a:t>boar</a:t>
            </a:r>
            <a:r>
              <a:rPr lang="et-EE" dirty="0"/>
              <a:t> </a:t>
            </a:r>
            <a:r>
              <a:rPr lang="et-EE" dirty="0" err="1"/>
              <a:t>numbers</a:t>
            </a:r>
            <a:endParaRPr lang="et-EE" dirty="0"/>
          </a:p>
        </p:txBody>
      </p:sp>
      <p:graphicFrame>
        <p:nvGraphicFramePr>
          <p:cNvPr id="6" name="Sisu kohatäid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58136"/>
              </p:ext>
            </p:extLst>
          </p:nvPr>
        </p:nvGraphicFramePr>
        <p:xfrm>
          <a:off x="955964" y="1998921"/>
          <a:ext cx="9921145" cy="3859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5754"/>
                <a:gridCol w="1165522"/>
                <a:gridCol w="1165522"/>
                <a:gridCol w="1173813"/>
                <a:gridCol w="1080239"/>
                <a:gridCol w="1154860"/>
                <a:gridCol w="1253172"/>
                <a:gridCol w="823208"/>
                <a:gridCol w="1079055"/>
              </a:tblGrid>
              <a:tr h="794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 dirty="0" err="1">
                          <a:effectLst/>
                        </a:rPr>
                        <a:t>Year</a:t>
                      </a:r>
                      <a:endParaRPr lang="et-E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Found dead infected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 dirty="0" err="1">
                          <a:effectLst/>
                        </a:rPr>
                        <a:t>Hunted</a:t>
                      </a:r>
                      <a:r>
                        <a:rPr lang="et-EE" sz="1100" dirty="0">
                          <a:effectLst/>
                        </a:rPr>
                        <a:t> </a:t>
                      </a:r>
                      <a:r>
                        <a:rPr lang="et-EE" sz="1100" dirty="0" err="1">
                          <a:effectLst/>
                        </a:rPr>
                        <a:t>infected</a:t>
                      </a:r>
                      <a:endParaRPr lang="et-E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Sum of positiive samples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Quota from state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Hunting bag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Buried carcasses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executed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total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6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 dirty="0">
                          <a:effectLst/>
                        </a:rPr>
                        <a:t>2014</a:t>
                      </a:r>
                      <a:endParaRPr lang="et-E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64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9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73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 dirty="0">
                          <a:effectLst/>
                        </a:rPr>
                        <a:t>-</a:t>
                      </a:r>
                      <a:endParaRPr lang="et-E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24909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60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-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24969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6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2015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685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410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1095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29608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32332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2006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35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34373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6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2016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825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743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1568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18272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17415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903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20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18338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6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2017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204*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284*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488*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 dirty="0">
                          <a:effectLst/>
                        </a:rPr>
                        <a:t>7557</a:t>
                      </a:r>
                      <a:endParaRPr lang="et-E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3024*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199*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>
                          <a:effectLst/>
                        </a:rPr>
                        <a:t>13*</a:t>
                      </a:r>
                      <a:endParaRPr lang="et-E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t-EE" sz="1100" dirty="0">
                          <a:effectLst/>
                        </a:rPr>
                        <a:t>3236*</a:t>
                      </a:r>
                      <a:endParaRPr lang="et-E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5686317" y="97795"/>
            <a:ext cx="2274187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*30.09.2017</a:t>
            </a:r>
            <a:endParaRPr kumimoji="0" lang="et-EE" altLang="et-E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0" y="514653"/>
            <a:ext cx="9118243" cy="6343347"/>
          </a:xfrm>
        </p:spPr>
      </p:pic>
    </p:spTree>
    <p:extLst>
      <p:ext uri="{BB962C8B-B14F-4D97-AF65-F5344CB8AC3E}">
        <p14:creationId xmlns:p14="http://schemas.microsoft.com/office/powerpoint/2010/main" val="30507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Actions</a:t>
            </a:r>
            <a:r>
              <a:rPr lang="et-EE" dirty="0"/>
              <a:t> </a:t>
            </a:r>
            <a:r>
              <a:rPr lang="et-EE" dirty="0" err="1"/>
              <a:t>taken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combat</a:t>
            </a:r>
            <a:r>
              <a:rPr lang="et-EE" dirty="0"/>
              <a:t> ASF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September 2014 ban of driven hunt and hunting with dogs in the infected </a:t>
            </a:r>
            <a:r>
              <a:rPr lang="en-GB" dirty="0" smtClean="0"/>
              <a:t>areas</a:t>
            </a:r>
            <a:r>
              <a:rPr lang="et-EE" dirty="0" smtClean="0"/>
              <a:t> (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strategy</a:t>
            </a:r>
            <a:r>
              <a:rPr lang="et-EE" dirty="0"/>
              <a:t> in 2014 </a:t>
            </a:r>
            <a:r>
              <a:rPr lang="et-EE" dirty="0" err="1"/>
              <a:t>set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goal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disturb</a:t>
            </a:r>
            <a:r>
              <a:rPr lang="et-EE" dirty="0"/>
              <a:t> </a:t>
            </a:r>
            <a:r>
              <a:rPr lang="et-EE" dirty="0" err="1"/>
              <a:t>infected</a:t>
            </a:r>
            <a:r>
              <a:rPr lang="et-EE" dirty="0"/>
              <a:t> </a:t>
            </a:r>
            <a:r>
              <a:rPr lang="et-EE" dirty="0" err="1" smtClean="0"/>
              <a:t>areas</a:t>
            </a:r>
            <a:r>
              <a:rPr lang="et-EE" dirty="0" smtClean="0"/>
              <a:t>)</a:t>
            </a:r>
            <a:endParaRPr lang="en-GB" dirty="0"/>
          </a:p>
          <a:p>
            <a:r>
              <a:rPr lang="en-GB" dirty="0"/>
              <a:t>Ban on hunting with dogs lifted in December 2014 for beaver (with dogs in FCI 3. and 4. group)</a:t>
            </a:r>
          </a:p>
          <a:p>
            <a:r>
              <a:rPr lang="en-GB" dirty="0"/>
              <a:t>Containers distributed for the collection of ASF related carcasses by the state authorities </a:t>
            </a:r>
          </a:p>
          <a:p>
            <a:r>
              <a:rPr lang="en-GB" dirty="0"/>
              <a:t>August 2015 compulsory hunting bag for wild boar (29 100) with the clause that 60% of hunted animals must be female</a:t>
            </a:r>
          </a:p>
          <a:p>
            <a:r>
              <a:rPr lang="en-GB" dirty="0"/>
              <a:t>August 2015 supplementary feeding of wild boar </a:t>
            </a:r>
            <a:r>
              <a:rPr lang="en-GB" dirty="0" smtClean="0"/>
              <a:t>banned</a:t>
            </a:r>
            <a:r>
              <a:rPr lang="et-EE" dirty="0" smtClean="0"/>
              <a:t> (</a:t>
            </a:r>
            <a:r>
              <a:rPr lang="et-EE" dirty="0"/>
              <a:t>Baiting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still</a:t>
            </a:r>
            <a:r>
              <a:rPr lang="et-EE" dirty="0"/>
              <a:t> </a:t>
            </a:r>
            <a:r>
              <a:rPr lang="et-EE" dirty="0" err="1"/>
              <a:t>allowed</a:t>
            </a:r>
            <a:r>
              <a:rPr lang="et-EE" dirty="0"/>
              <a:t> 10 kg </a:t>
            </a:r>
            <a:r>
              <a:rPr lang="et-EE" dirty="0" err="1"/>
              <a:t>maximum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ground</a:t>
            </a:r>
            <a:r>
              <a:rPr lang="et-EE" dirty="0"/>
              <a:t> and 100 kg in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feeder</a:t>
            </a:r>
            <a:r>
              <a:rPr lang="et-EE" dirty="0"/>
              <a:t>. Min </a:t>
            </a:r>
            <a:r>
              <a:rPr lang="et-EE" dirty="0" err="1"/>
              <a:t>distance</a:t>
            </a:r>
            <a:r>
              <a:rPr lang="et-EE" dirty="0"/>
              <a:t> </a:t>
            </a:r>
            <a:r>
              <a:rPr lang="et-EE" dirty="0" err="1"/>
              <a:t>between</a:t>
            </a:r>
            <a:r>
              <a:rPr lang="et-EE" dirty="0"/>
              <a:t> baiting </a:t>
            </a:r>
            <a:r>
              <a:rPr lang="et-EE" dirty="0" err="1"/>
              <a:t>stations</a:t>
            </a:r>
            <a:r>
              <a:rPr lang="et-EE" dirty="0"/>
              <a:t> </a:t>
            </a:r>
            <a:r>
              <a:rPr lang="et-EE" dirty="0" err="1"/>
              <a:t>set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1 km. </a:t>
            </a:r>
            <a:r>
              <a:rPr lang="et-EE" dirty="0" err="1"/>
              <a:t>Additional</a:t>
            </a:r>
            <a:r>
              <a:rPr lang="et-EE" dirty="0"/>
              <a:t> </a:t>
            </a:r>
            <a:r>
              <a:rPr lang="et-EE" dirty="0" err="1"/>
              <a:t>feeding</a:t>
            </a:r>
            <a:r>
              <a:rPr lang="et-EE" dirty="0"/>
              <a:t> </a:t>
            </a:r>
            <a:r>
              <a:rPr lang="et-EE" dirty="0" err="1"/>
              <a:t>allowed</a:t>
            </a:r>
            <a:r>
              <a:rPr lang="et-EE" dirty="0"/>
              <a:t> </a:t>
            </a:r>
            <a:r>
              <a:rPr lang="et-EE" dirty="0" err="1"/>
              <a:t>during</a:t>
            </a:r>
            <a:r>
              <a:rPr lang="et-EE" dirty="0"/>
              <a:t> summer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decrease</a:t>
            </a:r>
            <a:r>
              <a:rPr lang="et-EE" dirty="0"/>
              <a:t> </a:t>
            </a:r>
            <a:r>
              <a:rPr lang="et-EE" dirty="0" err="1"/>
              <a:t>damages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crops</a:t>
            </a:r>
            <a:r>
              <a:rPr lang="et-EE" dirty="0" smtClean="0"/>
              <a:t>.) </a:t>
            </a:r>
            <a:endParaRPr lang="en-GB" dirty="0"/>
          </a:p>
          <a:p>
            <a:r>
              <a:rPr lang="en-GB" dirty="0"/>
              <a:t>August 2015 ban on driven hunts and hunting with dogs </a:t>
            </a:r>
            <a:r>
              <a:rPr lang="en-GB" dirty="0" smtClean="0"/>
              <a:t>lifted</a:t>
            </a:r>
            <a:r>
              <a:rPr lang="et-EE" dirty="0"/>
              <a:t> </a:t>
            </a:r>
            <a:r>
              <a:rPr lang="et-EE" dirty="0" smtClean="0"/>
              <a:t>(</a:t>
            </a:r>
            <a:r>
              <a:rPr lang="et-EE" dirty="0" err="1"/>
              <a:t>As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fever</a:t>
            </a:r>
            <a:r>
              <a:rPr lang="et-EE" dirty="0"/>
              <a:t> </a:t>
            </a:r>
            <a:r>
              <a:rPr lang="et-EE" dirty="0" err="1"/>
              <a:t>spread</a:t>
            </a:r>
            <a:r>
              <a:rPr lang="et-EE" dirty="0"/>
              <a:t>,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strategy</a:t>
            </a:r>
            <a:r>
              <a:rPr lang="et-EE" dirty="0"/>
              <a:t> </a:t>
            </a:r>
            <a:r>
              <a:rPr lang="et-EE" dirty="0" err="1"/>
              <a:t>changed</a:t>
            </a:r>
            <a:r>
              <a:rPr lang="et-EE" dirty="0"/>
              <a:t> and </a:t>
            </a:r>
            <a:r>
              <a:rPr lang="et-EE" dirty="0" err="1"/>
              <a:t>was</a:t>
            </a:r>
            <a:r>
              <a:rPr lang="et-EE" dirty="0"/>
              <a:t> </a:t>
            </a:r>
            <a:r>
              <a:rPr lang="et-EE" dirty="0" err="1"/>
              <a:t>concentrated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bring</a:t>
            </a:r>
            <a:r>
              <a:rPr lang="et-EE" dirty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/>
              <a:t>population</a:t>
            </a:r>
            <a:r>
              <a:rPr lang="et-EE" dirty="0"/>
              <a:t> </a:t>
            </a:r>
            <a:r>
              <a:rPr lang="et-EE" dirty="0" err="1"/>
              <a:t>down</a:t>
            </a:r>
            <a:r>
              <a:rPr lang="et-EE" dirty="0"/>
              <a:t> </a:t>
            </a:r>
            <a:r>
              <a:rPr lang="et-EE" dirty="0" err="1"/>
              <a:t>as</a:t>
            </a:r>
            <a:r>
              <a:rPr lang="et-EE" dirty="0"/>
              <a:t> </a:t>
            </a:r>
            <a:r>
              <a:rPr lang="et-EE" dirty="0" err="1"/>
              <a:t>quikly</a:t>
            </a:r>
            <a:r>
              <a:rPr lang="et-EE" dirty="0"/>
              <a:t> </a:t>
            </a:r>
            <a:r>
              <a:rPr lang="et-EE" dirty="0" err="1"/>
              <a:t>as</a:t>
            </a:r>
            <a:r>
              <a:rPr lang="et-EE" dirty="0"/>
              <a:t> </a:t>
            </a:r>
            <a:r>
              <a:rPr lang="et-EE" dirty="0" err="1" smtClean="0"/>
              <a:t>possible</a:t>
            </a:r>
            <a:r>
              <a:rPr lang="et-EE" dirty="0" smtClean="0"/>
              <a:t>).</a:t>
            </a:r>
            <a:endParaRPr lang="et-EE" dirty="0"/>
          </a:p>
          <a:p>
            <a:endParaRPr lang="en-GB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160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14821" y="250681"/>
            <a:ext cx="10515600" cy="1325563"/>
          </a:xfrm>
        </p:spPr>
        <p:txBody>
          <a:bodyPr/>
          <a:lstStyle/>
          <a:p>
            <a:r>
              <a:rPr lang="en-GB" dirty="0"/>
              <a:t>D</a:t>
            </a:r>
            <a:r>
              <a:rPr lang="en-GB" dirty="0" smtClean="0"/>
              <a:t>istributed </a:t>
            </a:r>
            <a:r>
              <a:rPr lang="et-EE" dirty="0" err="1"/>
              <a:t>contei</a:t>
            </a:r>
            <a:r>
              <a:rPr lang="en-GB" dirty="0" err="1"/>
              <a:t>ners</a:t>
            </a:r>
            <a:r>
              <a:rPr lang="en-GB" dirty="0"/>
              <a:t> </a:t>
            </a:r>
            <a:r>
              <a:rPr lang="en-GB" dirty="0" smtClean="0"/>
              <a:t>for </a:t>
            </a:r>
            <a:r>
              <a:rPr lang="en-GB" dirty="0"/>
              <a:t>the collection of ASF related carcasses 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6244"/>
            <a:ext cx="7450283" cy="4242665"/>
          </a:xfr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21" y="5950367"/>
            <a:ext cx="8102286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6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Actions</a:t>
            </a:r>
            <a:r>
              <a:rPr lang="et-EE" dirty="0"/>
              <a:t> </a:t>
            </a:r>
            <a:r>
              <a:rPr lang="et-EE" dirty="0" err="1"/>
              <a:t>taken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combat</a:t>
            </a:r>
            <a:r>
              <a:rPr lang="et-EE" dirty="0"/>
              <a:t> ASF 2.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Goal to decrease wild boar densities to 3 </a:t>
            </a:r>
            <a:r>
              <a:rPr lang="en-GB" dirty="0" err="1"/>
              <a:t>ind</a:t>
            </a:r>
            <a:r>
              <a:rPr lang="en-GB" dirty="0"/>
              <a:t>/1000 ha by spring </a:t>
            </a:r>
            <a:r>
              <a:rPr lang="en-GB" dirty="0" smtClean="0"/>
              <a:t>201</a:t>
            </a:r>
            <a:r>
              <a:rPr lang="et-EE" dirty="0"/>
              <a:t>6</a:t>
            </a:r>
            <a:endParaRPr lang="et-EE" dirty="0" smtClean="0"/>
          </a:p>
          <a:p>
            <a:r>
              <a:rPr lang="et-EE" dirty="0" smtClean="0"/>
              <a:t>2,5 ind/1000 ha </a:t>
            </a:r>
            <a:r>
              <a:rPr lang="et-EE" dirty="0" err="1" smtClean="0"/>
              <a:t>by</a:t>
            </a:r>
            <a:r>
              <a:rPr lang="et-EE" dirty="0" smtClean="0"/>
              <a:t> </a:t>
            </a:r>
            <a:r>
              <a:rPr lang="et-EE" dirty="0" err="1" smtClean="0"/>
              <a:t>spring</a:t>
            </a:r>
            <a:r>
              <a:rPr lang="et-EE" dirty="0" smtClean="0"/>
              <a:t> 2017 and 1,5 ind/1000 ha </a:t>
            </a:r>
            <a:r>
              <a:rPr lang="et-EE" dirty="0" err="1" smtClean="0"/>
              <a:t>by</a:t>
            </a:r>
            <a:r>
              <a:rPr lang="et-EE" dirty="0" smtClean="0"/>
              <a:t> </a:t>
            </a:r>
            <a:r>
              <a:rPr lang="et-EE" dirty="0" err="1" smtClean="0"/>
              <a:t>spring</a:t>
            </a:r>
            <a:r>
              <a:rPr lang="et-EE" dirty="0" smtClean="0"/>
              <a:t> 2018</a:t>
            </a:r>
            <a:endParaRPr lang="en-GB" dirty="0"/>
          </a:p>
          <a:p>
            <a:r>
              <a:rPr lang="en-GB" dirty="0" smtClean="0"/>
              <a:t>Driven </a:t>
            </a:r>
            <a:r>
              <a:rPr lang="en-GB" dirty="0"/>
              <a:t>hunt for wild boar allowed year round</a:t>
            </a:r>
          </a:p>
          <a:p>
            <a:r>
              <a:rPr lang="en-GB" dirty="0"/>
              <a:t>Use of dogs during hunts extended by one month (March) </a:t>
            </a:r>
          </a:p>
          <a:p>
            <a:r>
              <a:rPr lang="en-GB" dirty="0"/>
              <a:t>Shooting of wild boar from vehicles allowed</a:t>
            </a:r>
          </a:p>
          <a:p>
            <a:r>
              <a:rPr lang="en-GB" dirty="0"/>
              <a:t>Use of artificial light allowed for wild boar hunting</a:t>
            </a:r>
          </a:p>
          <a:p>
            <a:r>
              <a:rPr lang="en-GB" dirty="0"/>
              <a:t>Wild boar with ASF symptoms can be shot without permit</a:t>
            </a:r>
          </a:p>
          <a:p>
            <a:r>
              <a:rPr lang="en-GB" dirty="0"/>
              <a:t>Processing of wild boar carcasses is prohibited before the results from the lab are received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986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Distributed</a:t>
            </a:r>
            <a:r>
              <a:rPr lang="et-EE" dirty="0" smtClean="0"/>
              <a:t> </a:t>
            </a:r>
            <a:r>
              <a:rPr lang="et-EE" dirty="0" err="1" smtClean="0"/>
              <a:t>cold</a:t>
            </a:r>
            <a:r>
              <a:rPr lang="et-EE" dirty="0" smtClean="0"/>
              <a:t> </a:t>
            </a:r>
            <a:r>
              <a:rPr lang="et-EE" dirty="0" err="1" smtClean="0"/>
              <a:t>boxes</a:t>
            </a:r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21" y="1574903"/>
            <a:ext cx="7381582" cy="4907684"/>
          </a:xfrm>
        </p:spPr>
      </p:pic>
    </p:spTree>
    <p:extLst>
      <p:ext uri="{BB962C8B-B14F-4D97-AF65-F5344CB8AC3E}">
        <p14:creationId xmlns:p14="http://schemas.microsoft.com/office/powerpoint/2010/main" val="27609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Actions</a:t>
            </a:r>
            <a:r>
              <a:rPr lang="et-EE" dirty="0"/>
              <a:t> </a:t>
            </a:r>
            <a:r>
              <a:rPr lang="et-EE" dirty="0" err="1"/>
              <a:t>taken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combat</a:t>
            </a:r>
            <a:r>
              <a:rPr lang="et-EE" dirty="0"/>
              <a:t> ASF 3.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Fees paid by the Veterinary Service for the disposal on wild boar carcasses and for hunting female wild boar</a:t>
            </a:r>
            <a:r>
              <a:rPr lang="en-GB" dirty="0" smtClean="0"/>
              <a:t>.</a:t>
            </a:r>
            <a:endParaRPr lang="et-EE" dirty="0" smtClean="0"/>
          </a:p>
          <a:p>
            <a:r>
              <a:rPr lang="et-EE" dirty="0"/>
              <a:t>70 EUR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each</a:t>
            </a:r>
            <a:r>
              <a:rPr lang="et-EE" dirty="0"/>
              <a:t> </a:t>
            </a:r>
            <a:r>
              <a:rPr lang="et-EE" dirty="0" err="1"/>
              <a:t>wild</a:t>
            </a:r>
            <a:r>
              <a:rPr lang="et-EE" dirty="0"/>
              <a:t> </a:t>
            </a:r>
            <a:r>
              <a:rPr lang="et-EE" dirty="0" err="1"/>
              <a:t>boar</a:t>
            </a:r>
            <a:r>
              <a:rPr lang="et-EE" dirty="0"/>
              <a:t> </a:t>
            </a:r>
            <a:r>
              <a:rPr lang="et-EE" dirty="0" err="1"/>
              <a:t>buried</a:t>
            </a:r>
            <a:r>
              <a:rPr lang="et-EE" dirty="0"/>
              <a:t> and 35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each</a:t>
            </a:r>
            <a:r>
              <a:rPr lang="et-EE" dirty="0"/>
              <a:t> </a:t>
            </a:r>
            <a:r>
              <a:rPr lang="et-EE" dirty="0" err="1"/>
              <a:t>wild</a:t>
            </a:r>
            <a:r>
              <a:rPr lang="et-EE" dirty="0"/>
              <a:t> </a:t>
            </a:r>
            <a:r>
              <a:rPr lang="et-EE" dirty="0" err="1"/>
              <a:t>boar</a:t>
            </a:r>
            <a:r>
              <a:rPr lang="et-EE" dirty="0"/>
              <a:t> </a:t>
            </a:r>
            <a:r>
              <a:rPr lang="et-EE" dirty="0" err="1"/>
              <a:t>brought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collection</a:t>
            </a:r>
            <a:r>
              <a:rPr lang="et-EE" dirty="0"/>
              <a:t> </a:t>
            </a:r>
            <a:r>
              <a:rPr lang="et-EE" dirty="0" err="1"/>
              <a:t>container</a:t>
            </a:r>
            <a:r>
              <a:rPr lang="et-EE" dirty="0"/>
              <a:t> and 120  </a:t>
            </a:r>
            <a:r>
              <a:rPr lang="et-EE" dirty="0" err="1"/>
              <a:t>eur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each</a:t>
            </a:r>
            <a:r>
              <a:rPr lang="et-EE" dirty="0"/>
              <a:t> 1+ </a:t>
            </a:r>
            <a:r>
              <a:rPr lang="et-EE" dirty="0" err="1"/>
              <a:t>year</a:t>
            </a:r>
            <a:r>
              <a:rPr lang="et-EE" dirty="0"/>
              <a:t> </a:t>
            </a:r>
            <a:r>
              <a:rPr lang="et-EE" dirty="0" err="1"/>
              <a:t>female</a:t>
            </a:r>
            <a:r>
              <a:rPr lang="et-EE" dirty="0"/>
              <a:t> </a:t>
            </a:r>
            <a:r>
              <a:rPr lang="et-EE" dirty="0" err="1"/>
              <a:t>shot</a:t>
            </a:r>
            <a:r>
              <a:rPr lang="et-EE" dirty="0"/>
              <a:t> </a:t>
            </a:r>
            <a:r>
              <a:rPr lang="et-EE" dirty="0" err="1"/>
              <a:t>during</a:t>
            </a:r>
            <a:r>
              <a:rPr lang="et-EE" dirty="0"/>
              <a:t> 2016.  </a:t>
            </a:r>
            <a:r>
              <a:rPr lang="et-EE" dirty="0" err="1"/>
              <a:t>Compensations</a:t>
            </a:r>
            <a:r>
              <a:rPr lang="et-EE" dirty="0"/>
              <a:t> paid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buring</a:t>
            </a:r>
            <a:r>
              <a:rPr lang="et-EE" dirty="0"/>
              <a:t> </a:t>
            </a:r>
            <a:r>
              <a:rPr lang="en-US" dirty="0"/>
              <a:t>due to the large number of dead wild </a:t>
            </a:r>
            <a:r>
              <a:rPr lang="en-US" dirty="0" smtClean="0"/>
              <a:t>boars</a:t>
            </a:r>
            <a:r>
              <a:rPr lang="et-EE" dirty="0" smtClean="0"/>
              <a:t> </a:t>
            </a:r>
            <a:r>
              <a:rPr lang="et-EE" dirty="0" err="1"/>
              <a:t>found</a:t>
            </a:r>
            <a:r>
              <a:rPr lang="et-EE" dirty="0"/>
              <a:t> and </a:t>
            </a:r>
            <a:r>
              <a:rPr lang="et-EE" dirty="0" err="1"/>
              <a:t>to</a:t>
            </a:r>
            <a:r>
              <a:rPr lang="et-EE" dirty="0"/>
              <a:t> keep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hunters</a:t>
            </a:r>
            <a:r>
              <a:rPr lang="et-EE" dirty="0"/>
              <a:t> </a:t>
            </a:r>
            <a:r>
              <a:rPr lang="et-EE" dirty="0" err="1"/>
              <a:t>motivated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disposal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carcasses</a:t>
            </a:r>
            <a:r>
              <a:rPr lang="et-EE" dirty="0"/>
              <a:t>. </a:t>
            </a:r>
            <a:r>
              <a:rPr lang="et-EE" dirty="0" err="1"/>
              <a:t>Same</a:t>
            </a:r>
            <a:r>
              <a:rPr lang="et-EE" dirty="0"/>
              <a:t> </a:t>
            </a:r>
            <a:r>
              <a:rPr lang="et-EE" dirty="0" err="1"/>
              <a:t>goes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compensation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shooting</a:t>
            </a:r>
            <a:r>
              <a:rPr lang="et-EE" dirty="0"/>
              <a:t> </a:t>
            </a:r>
            <a:r>
              <a:rPr lang="et-EE" dirty="0" err="1"/>
              <a:t>female</a:t>
            </a:r>
            <a:r>
              <a:rPr lang="et-EE" dirty="0"/>
              <a:t> </a:t>
            </a:r>
            <a:r>
              <a:rPr lang="et-EE" dirty="0" err="1"/>
              <a:t>wild</a:t>
            </a:r>
            <a:r>
              <a:rPr lang="et-EE" dirty="0"/>
              <a:t> </a:t>
            </a:r>
            <a:r>
              <a:rPr lang="et-EE" dirty="0" err="1"/>
              <a:t>boar</a:t>
            </a:r>
            <a:r>
              <a:rPr lang="et-EE" dirty="0"/>
              <a:t>. </a:t>
            </a:r>
            <a:r>
              <a:rPr lang="et-EE" dirty="0" err="1"/>
              <a:t>Hunters</a:t>
            </a:r>
            <a:r>
              <a:rPr lang="et-EE" dirty="0"/>
              <a:t> </a:t>
            </a:r>
            <a:r>
              <a:rPr lang="et-EE" dirty="0" err="1"/>
              <a:t>tend</a:t>
            </a:r>
            <a:r>
              <a:rPr lang="et-EE" dirty="0"/>
              <a:t> </a:t>
            </a:r>
            <a:r>
              <a:rPr lang="et-EE" dirty="0" err="1"/>
              <a:t>not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shoot</a:t>
            </a:r>
            <a:r>
              <a:rPr lang="et-EE" dirty="0"/>
              <a:t> </a:t>
            </a:r>
            <a:r>
              <a:rPr lang="et-EE" dirty="0" err="1"/>
              <a:t>large</a:t>
            </a:r>
            <a:r>
              <a:rPr lang="et-EE" dirty="0"/>
              <a:t> </a:t>
            </a:r>
            <a:r>
              <a:rPr lang="et-EE" dirty="0" err="1"/>
              <a:t>females</a:t>
            </a:r>
            <a:r>
              <a:rPr lang="et-EE" dirty="0"/>
              <a:t> </a:t>
            </a:r>
            <a:r>
              <a:rPr lang="et-EE" dirty="0" err="1"/>
              <a:t>but</a:t>
            </a:r>
            <a:r>
              <a:rPr lang="et-EE" dirty="0"/>
              <a:t> </a:t>
            </a:r>
            <a:r>
              <a:rPr lang="et-EE" dirty="0" err="1"/>
              <a:t>when</a:t>
            </a:r>
            <a:r>
              <a:rPr lang="et-EE" dirty="0"/>
              <a:t> </a:t>
            </a:r>
            <a:r>
              <a:rPr lang="et-EE" dirty="0" err="1"/>
              <a:t>population</a:t>
            </a:r>
            <a:r>
              <a:rPr lang="et-EE" dirty="0"/>
              <a:t> </a:t>
            </a:r>
            <a:r>
              <a:rPr lang="et-EE" dirty="0" err="1"/>
              <a:t>control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main</a:t>
            </a:r>
            <a:r>
              <a:rPr lang="et-EE" dirty="0"/>
              <a:t> </a:t>
            </a:r>
            <a:r>
              <a:rPr lang="et-EE" dirty="0" err="1"/>
              <a:t>goal</a:t>
            </a:r>
            <a:r>
              <a:rPr lang="et-EE" dirty="0"/>
              <a:t> </a:t>
            </a:r>
            <a:r>
              <a:rPr lang="et-EE" dirty="0" err="1"/>
              <a:t>then</a:t>
            </a:r>
            <a:r>
              <a:rPr lang="et-EE" dirty="0"/>
              <a:t> </a:t>
            </a:r>
            <a:r>
              <a:rPr lang="et-EE" dirty="0" err="1"/>
              <a:t>shooting</a:t>
            </a:r>
            <a:r>
              <a:rPr lang="et-EE" dirty="0"/>
              <a:t> </a:t>
            </a:r>
            <a:r>
              <a:rPr lang="et-EE" dirty="0" err="1"/>
              <a:t>females</a:t>
            </a:r>
            <a:r>
              <a:rPr lang="et-EE" dirty="0"/>
              <a:t> </a:t>
            </a:r>
            <a:r>
              <a:rPr lang="et-EE" dirty="0" err="1"/>
              <a:t>should</a:t>
            </a:r>
            <a:r>
              <a:rPr lang="et-EE" dirty="0"/>
              <a:t> </a:t>
            </a:r>
            <a:r>
              <a:rPr lang="et-EE" dirty="0" err="1"/>
              <a:t>be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main</a:t>
            </a:r>
            <a:r>
              <a:rPr lang="et-EE" dirty="0"/>
              <a:t> </a:t>
            </a:r>
            <a:r>
              <a:rPr lang="et-EE" dirty="0" err="1"/>
              <a:t>priority</a:t>
            </a:r>
            <a:r>
              <a:rPr lang="et-EE" dirty="0"/>
              <a:t>.</a:t>
            </a:r>
          </a:p>
          <a:p>
            <a:r>
              <a:rPr lang="en-GB" dirty="0" smtClean="0"/>
              <a:t>2016/2017 </a:t>
            </a:r>
            <a:r>
              <a:rPr lang="en-GB" dirty="0"/>
              <a:t>hunting bag for wild boar set to  18 272 with the share of females in hunting bag set to 50% </a:t>
            </a:r>
          </a:p>
          <a:p>
            <a:r>
              <a:rPr lang="en-GB" dirty="0"/>
              <a:t>Additional feeding banned with no derogations, baiting allowed but in smaller </a:t>
            </a:r>
            <a:r>
              <a:rPr lang="en-GB" dirty="0" smtClean="0"/>
              <a:t>quantities</a:t>
            </a:r>
            <a:r>
              <a:rPr lang="et-EE" dirty="0" smtClean="0"/>
              <a:t> Baiting </a:t>
            </a:r>
            <a:r>
              <a:rPr lang="et-EE" dirty="0" err="1"/>
              <a:t>allowed</a:t>
            </a:r>
            <a:r>
              <a:rPr lang="et-EE" dirty="0"/>
              <a:t> </a:t>
            </a:r>
            <a:r>
              <a:rPr lang="et-EE" dirty="0" err="1"/>
              <a:t>but</a:t>
            </a:r>
            <a:r>
              <a:rPr lang="et-EE" dirty="0"/>
              <a:t> </a:t>
            </a:r>
            <a:r>
              <a:rPr lang="et-EE" dirty="0" err="1"/>
              <a:t>only</a:t>
            </a:r>
            <a:r>
              <a:rPr lang="et-EE" dirty="0"/>
              <a:t> 5 kg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ground</a:t>
            </a:r>
            <a:r>
              <a:rPr lang="et-EE" dirty="0"/>
              <a:t> and </a:t>
            </a:r>
            <a:r>
              <a:rPr lang="et-EE" dirty="0" err="1"/>
              <a:t>maximum</a:t>
            </a:r>
            <a:r>
              <a:rPr lang="et-EE" dirty="0"/>
              <a:t> of 100 kg </a:t>
            </a:r>
            <a:r>
              <a:rPr lang="et-EE" dirty="0" err="1"/>
              <a:t>per</a:t>
            </a:r>
            <a:r>
              <a:rPr lang="et-EE" dirty="0"/>
              <a:t> </a:t>
            </a:r>
            <a:r>
              <a:rPr lang="et-EE" dirty="0" err="1"/>
              <a:t>month</a:t>
            </a:r>
            <a:r>
              <a:rPr lang="et-EE" dirty="0"/>
              <a:t>. </a:t>
            </a:r>
            <a:r>
              <a:rPr lang="et-EE" dirty="0" err="1"/>
              <a:t>One</a:t>
            </a:r>
            <a:r>
              <a:rPr lang="et-EE" dirty="0"/>
              <a:t> baiting </a:t>
            </a:r>
            <a:r>
              <a:rPr lang="et-EE" dirty="0" err="1"/>
              <a:t>station</a:t>
            </a:r>
            <a:r>
              <a:rPr lang="et-EE" dirty="0"/>
              <a:t> </a:t>
            </a:r>
            <a:r>
              <a:rPr lang="et-EE" dirty="0" err="1"/>
              <a:t>per</a:t>
            </a:r>
            <a:r>
              <a:rPr lang="et-EE" dirty="0"/>
              <a:t> 100 ha and min </a:t>
            </a:r>
            <a:r>
              <a:rPr lang="et-EE" dirty="0" err="1"/>
              <a:t>distance</a:t>
            </a:r>
            <a:r>
              <a:rPr lang="et-EE" dirty="0"/>
              <a:t> </a:t>
            </a:r>
            <a:r>
              <a:rPr lang="et-EE" dirty="0" err="1"/>
              <a:t>between</a:t>
            </a:r>
            <a:r>
              <a:rPr lang="et-EE" dirty="0"/>
              <a:t> </a:t>
            </a:r>
            <a:r>
              <a:rPr lang="et-EE" dirty="0" err="1"/>
              <a:t>bating</a:t>
            </a:r>
            <a:r>
              <a:rPr lang="et-EE" dirty="0"/>
              <a:t> </a:t>
            </a:r>
            <a:r>
              <a:rPr lang="et-EE" dirty="0" err="1"/>
              <a:t>stations</a:t>
            </a:r>
            <a:r>
              <a:rPr lang="et-EE" dirty="0"/>
              <a:t> 1 km.  </a:t>
            </a:r>
            <a:r>
              <a:rPr lang="et-EE" dirty="0" err="1"/>
              <a:t>Bating</a:t>
            </a:r>
            <a:r>
              <a:rPr lang="et-EE" dirty="0"/>
              <a:t> </a:t>
            </a:r>
            <a:r>
              <a:rPr lang="et-EE" dirty="0" err="1"/>
              <a:t>stations</a:t>
            </a:r>
            <a:r>
              <a:rPr lang="et-EE" dirty="0"/>
              <a:t> must </a:t>
            </a:r>
            <a:r>
              <a:rPr lang="et-EE" dirty="0" err="1"/>
              <a:t>be</a:t>
            </a:r>
            <a:r>
              <a:rPr lang="et-EE" dirty="0"/>
              <a:t> </a:t>
            </a:r>
            <a:r>
              <a:rPr lang="et-EE" dirty="0" err="1"/>
              <a:t>registered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Environmental</a:t>
            </a:r>
            <a:r>
              <a:rPr lang="et-EE" dirty="0"/>
              <a:t> </a:t>
            </a:r>
            <a:r>
              <a:rPr lang="et-EE" dirty="0" err="1"/>
              <a:t>board</a:t>
            </a:r>
            <a:r>
              <a:rPr lang="et-EE" dirty="0"/>
              <a:t>. </a:t>
            </a:r>
          </a:p>
          <a:p>
            <a:endParaRPr lang="en-GB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742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</a:t>
            </a:r>
            <a:r>
              <a:rPr lang="et-EE" dirty="0" err="1" smtClean="0"/>
              <a:t>iosecurity</a:t>
            </a:r>
            <a:r>
              <a:rPr lang="et-EE" dirty="0" smtClean="0"/>
              <a:t> </a:t>
            </a:r>
            <a:r>
              <a:rPr lang="et-EE" dirty="0" err="1" smtClean="0"/>
              <a:t>measures</a:t>
            </a:r>
            <a:r>
              <a:rPr lang="en-GB" dirty="0" smtClean="0"/>
              <a:t> </a:t>
            </a:r>
            <a:r>
              <a:rPr lang="et-EE" dirty="0" smtClean="0"/>
              <a:t>- </a:t>
            </a:r>
            <a:r>
              <a:rPr lang="et-EE" dirty="0" err="1" smtClean="0"/>
              <a:t>topic</a:t>
            </a:r>
            <a:r>
              <a:rPr lang="et-EE" dirty="0" smtClean="0"/>
              <a:t> n</a:t>
            </a:r>
            <a:r>
              <a:rPr lang="en-GB" dirty="0" smtClean="0"/>
              <a:t>o </a:t>
            </a:r>
            <a:r>
              <a:rPr lang="et-EE" dirty="0" smtClean="0"/>
              <a:t>1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t-EE" dirty="0" err="1"/>
              <a:t>Ground</a:t>
            </a:r>
            <a:r>
              <a:rPr lang="et-EE" dirty="0"/>
              <a:t> </a:t>
            </a:r>
            <a:r>
              <a:rPr lang="et-EE" dirty="0" err="1"/>
              <a:t>rule</a:t>
            </a:r>
            <a:r>
              <a:rPr lang="et-EE" dirty="0"/>
              <a:t>: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eradicate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disease</a:t>
            </a:r>
            <a:r>
              <a:rPr lang="et-EE" dirty="0"/>
              <a:t>, </a:t>
            </a:r>
            <a:r>
              <a:rPr lang="et-EE" dirty="0" err="1"/>
              <a:t>it's</a:t>
            </a:r>
            <a:r>
              <a:rPr lang="et-EE" dirty="0"/>
              <a:t> </a:t>
            </a:r>
            <a:r>
              <a:rPr lang="et-EE" dirty="0" err="1"/>
              <a:t>neccesary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reduce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virus load in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environment</a:t>
            </a:r>
            <a:r>
              <a:rPr lang="et-EE" dirty="0"/>
              <a:t>, </a:t>
            </a:r>
            <a:r>
              <a:rPr lang="et-EE" dirty="0" err="1"/>
              <a:t>meaning</a:t>
            </a:r>
            <a:r>
              <a:rPr lang="et-EE" dirty="0"/>
              <a:t> </a:t>
            </a:r>
            <a:r>
              <a:rPr lang="et-EE" dirty="0" err="1"/>
              <a:t>above</a:t>
            </a:r>
            <a:r>
              <a:rPr lang="et-EE" dirty="0"/>
              <a:t> all </a:t>
            </a:r>
            <a:r>
              <a:rPr lang="et-EE" dirty="0" err="1"/>
              <a:t>ensuring</a:t>
            </a:r>
            <a:r>
              <a:rPr lang="et-EE" dirty="0"/>
              <a:t> </a:t>
            </a:r>
            <a:r>
              <a:rPr lang="et-EE" dirty="0" err="1"/>
              <a:t>biosecurity</a:t>
            </a:r>
            <a:r>
              <a:rPr lang="et-EE" dirty="0"/>
              <a:t> </a:t>
            </a:r>
            <a:r>
              <a:rPr lang="et-EE" dirty="0" err="1"/>
              <a:t>measures</a:t>
            </a:r>
            <a:r>
              <a:rPr lang="et-EE" dirty="0"/>
              <a:t> </a:t>
            </a:r>
            <a:r>
              <a:rPr lang="et-EE" dirty="0" err="1"/>
              <a:t>throughout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whole</a:t>
            </a:r>
            <a:r>
              <a:rPr lang="et-EE" dirty="0"/>
              <a:t> </a:t>
            </a:r>
            <a:r>
              <a:rPr lang="et-EE" dirty="0" err="1" smtClean="0"/>
              <a:t>process</a:t>
            </a:r>
            <a:r>
              <a:rPr lang="et-EE" dirty="0" smtClean="0"/>
              <a:t>.</a:t>
            </a:r>
          </a:p>
          <a:p>
            <a:r>
              <a:rPr lang="en-GB" dirty="0" err="1"/>
              <a:t>B</a:t>
            </a:r>
            <a:r>
              <a:rPr lang="et-EE" dirty="0" err="1" smtClean="0"/>
              <a:t>iosecurity</a:t>
            </a:r>
            <a:r>
              <a:rPr lang="et-EE" dirty="0" smtClean="0"/>
              <a:t> </a:t>
            </a:r>
            <a:r>
              <a:rPr lang="et-EE" dirty="0" err="1"/>
              <a:t>measures</a:t>
            </a:r>
            <a:r>
              <a:rPr lang="et-EE" dirty="0"/>
              <a:t> </a:t>
            </a:r>
            <a:r>
              <a:rPr lang="et-EE" dirty="0" err="1" smtClean="0"/>
              <a:t>during</a:t>
            </a:r>
            <a:r>
              <a:rPr lang="et-EE" dirty="0" smtClean="0"/>
              <a:t> </a:t>
            </a:r>
            <a:r>
              <a:rPr lang="et-EE" dirty="0" err="1" smtClean="0"/>
              <a:t>hunting</a:t>
            </a:r>
            <a:r>
              <a:rPr lang="et-EE" dirty="0" smtClean="0"/>
              <a:t>. </a:t>
            </a:r>
            <a:r>
              <a:rPr lang="en-GB" dirty="0"/>
              <a:t>When hunting, it must be taken into account that each hunted and dead hunted wild boar is a risk of infection, and it is therefore very important to ensure biosecurity at every step. </a:t>
            </a:r>
            <a:endParaRPr lang="et-EE" dirty="0" smtClean="0"/>
          </a:p>
          <a:p>
            <a:r>
              <a:rPr lang="en-GB" dirty="0"/>
              <a:t>The carcasses of hunted wild boars must be transported so that they do not come into contact with each other</a:t>
            </a:r>
            <a:r>
              <a:rPr lang="en-GB" dirty="0" smtClean="0"/>
              <a:t>.</a:t>
            </a:r>
            <a:endParaRPr lang="et-EE" dirty="0" smtClean="0"/>
          </a:p>
          <a:p>
            <a:r>
              <a:rPr lang="en-GB" dirty="0" smtClean="0"/>
              <a:t>It </a:t>
            </a:r>
            <a:r>
              <a:rPr lang="en-GB" dirty="0"/>
              <a:t>is prohibited to remove skin or cut the wild boar into pieces before it has been tested for </a:t>
            </a:r>
            <a:r>
              <a:rPr lang="en-GB" dirty="0" smtClean="0"/>
              <a:t>ASF</a:t>
            </a:r>
            <a:endParaRPr lang="et-EE" dirty="0" smtClean="0"/>
          </a:p>
          <a:p>
            <a:r>
              <a:rPr lang="en-GB" dirty="0"/>
              <a:t>Carcasses must be kept/stored separately, each carcase must be </a:t>
            </a:r>
            <a:r>
              <a:rPr lang="en-GB" dirty="0" smtClean="0"/>
              <a:t>identifiable</a:t>
            </a:r>
            <a:endParaRPr lang="et-EE" dirty="0" smtClean="0"/>
          </a:p>
          <a:p>
            <a:r>
              <a:rPr lang="en-GB" dirty="0"/>
              <a:t>Careful implementation of biosecurity measures will help reduce the risk of transmission of virus and contribute to its eradication from the environment.</a:t>
            </a: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7936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Minimum</a:t>
            </a:r>
            <a:r>
              <a:rPr lang="et-EE" dirty="0" smtClean="0"/>
              <a:t> </a:t>
            </a:r>
            <a:r>
              <a:rPr lang="et-EE" dirty="0" err="1" smtClean="0"/>
              <a:t>requirement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handle</a:t>
            </a:r>
            <a:r>
              <a:rPr lang="et-EE" dirty="0" smtClean="0"/>
              <a:t> </a:t>
            </a:r>
            <a:r>
              <a:rPr lang="et-EE" dirty="0" err="1" smtClean="0"/>
              <a:t>hunted</a:t>
            </a:r>
            <a:r>
              <a:rPr lang="et-EE" dirty="0" smtClean="0"/>
              <a:t> </a:t>
            </a:r>
            <a:r>
              <a:rPr lang="et-EE" dirty="0" err="1" smtClean="0"/>
              <a:t>wild</a:t>
            </a:r>
            <a:r>
              <a:rPr lang="et-EE" dirty="0" smtClean="0"/>
              <a:t> </a:t>
            </a:r>
            <a:r>
              <a:rPr lang="et-EE" dirty="0" err="1" smtClean="0"/>
              <a:t>boars</a:t>
            </a:r>
            <a:r>
              <a:rPr lang="et-EE" dirty="0" smtClean="0"/>
              <a:t> </a:t>
            </a:r>
            <a:endParaRPr lang="et-EE" dirty="0"/>
          </a:p>
        </p:txBody>
      </p:sp>
      <p:sp>
        <p:nvSpPr>
          <p:cNvPr id="5" name="Sisu kohatäid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327 </a:t>
            </a:r>
            <a:r>
              <a:rPr lang="et-EE" dirty="0" err="1" smtClean="0"/>
              <a:t>hunting</a:t>
            </a:r>
            <a:r>
              <a:rPr lang="et-EE" dirty="0" smtClean="0"/>
              <a:t> </a:t>
            </a:r>
            <a:r>
              <a:rPr lang="et-EE" dirty="0" err="1" smtClean="0"/>
              <a:t>districts</a:t>
            </a:r>
            <a:endParaRPr lang="et-EE" dirty="0" smtClean="0"/>
          </a:p>
          <a:p>
            <a:r>
              <a:rPr lang="et-EE" dirty="0" smtClean="0"/>
              <a:t>All of </a:t>
            </a:r>
            <a:r>
              <a:rPr lang="et-EE" dirty="0" err="1" smtClean="0"/>
              <a:t>them</a:t>
            </a:r>
            <a:r>
              <a:rPr lang="et-EE" dirty="0" smtClean="0"/>
              <a:t> are </a:t>
            </a:r>
            <a:r>
              <a:rPr lang="et-EE" dirty="0" err="1" smtClean="0"/>
              <a:t>visited</a:t>
            </a:r>
            <a:r>
              <a:rPr lang="et-EE" dirty="0" smtClean="0"/>
              <a:t> and </a:t>
            </a:r>
            <a:r>
              <a:rPr lang="et-EE" dirty="0" err="1" smtClean="0"/>
              <a:t>controlled</a:t>
            </a:r>
            <a:r>
              <a:rPr lang="et-EE" dirty="0" smtClean="0"/>
              <a:t> 2017 </a:t>
            </a:r>
            <a:r>
              <a:rPr lang="et-EE" dirty="0" err="1" smtClean="0"/>
              <a:t>by</a:t>
            </a:r>
            <a:r>
              <a:rPr lang="et-EE" dirty="0" smtClean="0"/>
              <a:t> </a:t>
            </a:r>
            <a:r>
              <a:rPr lang="et-EE" dirty="0" err="1" smtClean="0"/>
              <a:t>Vetservice</a:t>
            </a:r>
            <a:r>
              <a:rPr lang="et-EE" dirty="0" smtClean="0"/>
              <a:t> </a:t>
            </a:r>
            <a:r>
              <a:rPr lang="et-EE" dirty="0" smtClean="0"/>
              <a:t>(film </a:t>
            </a:r>
            <a:r>
              <a:rPr lang="et-EE" dirty="0" err="1" smtClean="0"/>
              <a:t>clip</a:t>
            </a:r>
            <a:r>
              <a:rPr lang="et-EE" dirty="0" smtClean="0"/>
              <a:t>)</a:t>
            </a:r>
          </a:p>
          <a:p>
            <a:r>
              <a:rPr lang="et-EE" dirty="0" smtClean="0"/>
              <a:t>186 </a:t>
            </a:r>
            <a:r>
              <a:rPr lang="et-EE" dirty="0" err="1" smtClean="0"/>
              <a:t>have</a:t>
            </a:r>
            <a:r>
              <a:rPr lang="et-EE" dirty="0" smtClean="0"/>
              <a:t> </a:t>
            </a:r>
            <a:r>
              <a:rPr lang="et-EE" dirty="0" err="1" smtClean="0"/>
              <a:t>place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handling</a:t>
            </a:r>
            <a:r>
              <a:rPr lang="et-EE" dirty="0" smtClean="0"/>
              <a:t> of </a:t>
            </a:r>
            <a:r>
              <a:rPr lang="et-EE" dirty="0" err="1" smtClean="0"/>
              <a:t>hunted</a:t>
            </a:r>
            <a:r>
              <a:rPr lang="et-EE" dirty="0" smtClean="0"/>
              <a:t> </a:t>
            </a:r>
            <a:r>
              <a:rPr lang="et-EE" dirty="0" err="1" smtClean="0"/>
              <a:t>wild</a:t>
            </a:r>
            <a:r>
              <a:rPr lang="et-EE" dirty="0" smtClean="0"/>
              <a:t> </a:t>
            </a:r>
            <a:r>
              <a:rPr lang="et-EE" dirty="0" err="1" smtClean="0"/>
              <a:t>boar</a:t>
            </a:r>
            <a:endParaRPr lang="et-EE" dirty="0" smtClean="0"/>
          </a:p>
          <a:p>
            <a:r>
              <a:rPr lang="et-EE" dirty="0" smtClean="0"/>
              <a:t>136 </a:t>
            </a:r>
            <a:r>
              <a:rPr lang="et-EE" dirty="0" err="1" smtClean="0"/>
              <a:t>have</a:t>
            </a:r>
            <a:r>
              <a:rPr lang="et-EE" dirty="0" smtClean="0"/>
              <a:t> </a:t>
            </a:r>
            <a:r>
              <a:rPr lang="et-EE" dirty="0" err="1" smtClean="0"/>
              <a:t>cold</a:t>
            </a:r>
            <a:r>
              <a:rPr lang="et-EE" dirty="0" smtClean="0"/>
              <a:t> </a:t>
            </a:r>
            <a:r>
              <a:rPr lang="et-EE" dirty="0" err="1" smtClean="0"/>
              <a:t>boxes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keep </a:t>
            </a:r>
            <a:r>
              <a:rPr lang="et-EE" dirty="0" err="1" smtClean="0"/>
              <a:t>hunted</a:t>
            </a:r>
            <a:r>
              <a:rPr lang="et-EE" dirty="0" smtClean="0"/>
              <a:t> </a:t>
            </a:r>
            <a:r>
              <a:rPr lang="et-EE" dirty="0" err="1" smtClean="0"/>
              <a:t>wild</a:t>
            </a:r>
            <a:r>
              <a:rPr lang="et-EE" dirty="0" smtClean="0"/>
              <a:t> </a:t>
            </a:r>
            <a:r>
              <a:rPr lang="et-EE" dirty="0" err="1" smtClean="0"/>
              <a:t>boars</a:t>
            </a:r>
            <a:r>
              <a:rPr lang="et-EE" dirty="0" smtClean="0"/>
              <a:t> </a:t>
            </a:r>
            <a:r>
              <a:rPr lang="et-EE" dirty="0" err="1" smtClean="0"/>
              <a:t>over</a:t>
            </a:r>
            <a:endParaRPr lang="et-EE" dirty="0"/>
          </a:p>
        </p:txBody>
      </p:sp>
      <p:pic>
        <p:nvPicPr>
          <p:cNvPr id="6" name="Pil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318" y="3792682"/>
            <a:ext cx="4536000" cy="2965198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54" y="3886200"/>
            <a:ext cx="5642264" cy="2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ESTONIA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t-EE" altLang="et-E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t-EE" b="1" dirty="0" smtClean="0"/>
              <a:t>The area of Estonia is 45,227 </a:t>
            </a:r>
            <a:r>
              <a:rPr lang="et-EE" altLang="et-EE" b="1" dirty="0" smtClean="0"/>
              <a:t>m</a:t>
            </a:r>
            <a:r>
              <a:rPr lang="et-EE" altLang="et-EE" b="1" baseline="30000" dirty="0" smtClean="0"/>
              <a:t>2</a:t>
            </a:r>
            <a:endParaRPr lang="et-EE" altLang="et-EE" b="1" dirty="0" smtClean="0"/>
          </a:p>
          <a:p>
            <a:pPr marL="0" indent="0"/>
            <a:r>
              <a:rPr lang="et-EE" altLang="et-EE" b="1" dirty="0" smtClean="0"/>
              <a:t> T</a:t>
            </a:r>
            <a:r>
              <a:rPr lang="en-GB" altLang="et-EE" b="1" dirty="0" smtClean="0"/>
              <a:t>he population is 1,3 </a:t>
            </a:r>
            <a:r>
              <a:rPr lang="en-GB" altLang="et-EE" b="1" dirty="0" err="1" smtClean="0"/>
              <a:t>millio</a:t>
            </a:r>
            <a:r>
              <a:rPr lang="et-EE" altLang="et-EE" b="1" dirty="0" smtClean="0"/>
              <a:t>n </a:t>
            </a:r>
            <a:r>
              <a:rPr lang="et-EE" altLang="et-EE" b="1" dirty="0" err="1" smtClean="0"/>
              <a:t>people</a:t>
            </a:r>
            <a:endParaRPr lang="et-EE" altLang="et-EE" b="1" dirty="0" smtClean="0"/>
          </a:p>
          <a:p>
            <a:pPr marL="0" indent="0"/>
            <a:r>
              <a:rPr lang="et-EE" altLang="et-EE" b="1" dirty="0" smtClean="0"/>
              <a:t> </a:t>
            </a:r>
            <a:r>
              <a:rPr lang="et-EE" altLang="et-EE" b="1" dirty="0" err="1" smtClean="0"/>
              <a:t>There</a:t>
            </a:r>
            <a:r>
              <a:rPr lang="et-EE" altLang="et-EE" b="1" dirty="0" smtClean="0"/>
              <a:t> are </a:t>
            </a:r>
            <a:r>
              <a:rPr lang="et-EE" altLang="et-EE" b="1" dirty="0" err="1" smtClean="0"/>
              <a:t>about</a:t>
            </a:r>
            <a:r>
              <a:rPr lang="et-EE" altLang="et-EE" b="1" dirty="0" smtClean="0"/>
              <a:t> 15 000 </a:t>
            </a:r>
            <a:r>
              <a:rPr lang="et-EE" altLang="et-EE" b="1" dirty="0" err="1" smtClean="0"/>
              <a:t>hunters</a:t>
            </a:r>
            <a:r>
              <a:rPr lang="et-EE" altLang="et-EE" b="1" dirty="0" smtClean="0"/>
              <a:t> (</a:t>
            </a:r>
            <a:r>
              <a:rPr lang="et-EE" altLang="et-EE" b="1" dirty="0" err="1" smtClean="0"/>
              <a:t>about</a:t>
            </a:r>
            <a:r>
              <a:rPr lang="et-EE" altLang="et-EE" b="1" dirty="0" smtClean="0"/>
              <a:t>  1% of </a:t>
            </a:r>
            <a:r>
              <a:rPr lang="et-EE" altLang="et-EE" b="1" dirty="0" err="1" smtClean="0"/>
              <a:t>the</a:t>
            </a:r>
            <a:r>
              <a:rPr lang="et-EE" altLang="et-EE" b="1" dirty="0" smtClean="0"/>
              <a:t> </a:t>
            </a:r>
            <a:r>
              <a:rPr lang="et-EE" altLang="et-EE" b="1" dirty="0" err="1" smtClean="0"/>
              <a:t>population</a:t>
            </a:r>
            <a:r>
              <a:rPr lang="et-EE" altLang="et-EE" b="1" dirty="0" smtClean="0"/>
              <a:t>)</a:t>
            </a:r>
            <a:r>
              <a:rPr lang="en-GB" altLang="et-EE" b="1" dirty="0" smtClean="0"/>
              <a:t>, </a:t>
            </a:r>
            <a:r>
              <a:rPr lang="et-EE" altLang="et-EE" b="1" dirty="0" smtClean="0">
                <a:cs typeface="Arial" panose="020B0604020202020204" pitchFamily="34" charset="0"/>
              </a:rPr>
              <a:t>327 </a:t>
            </a:r>
            <a:r>
              <a:rPr lang="et-EE" altLang="et-EE" b="1" dirty="0" err="1" smtClean="0">
                <a:cs typeface="Arial" panose="020B0604020202020204" pitchFamily="34" charset="0"/>
              </a:rPr>
              <a:t>hunting</a:t>
            </a:r>
            <a:r>
              <a:rPr lang="et-EE" altLang="et-EE" b="1" dirty="0" smtClean="0">
                <a:cs typeface="Arial" panose="020B0604020202020204" pitchFamily="34" charset="0"/>
              </a:rPr>
              <a:t> </a:t>
            </a:r>
            <a:r>
              <a:rPr lang="et-EE" altLang="et-EE" b="1" dirty="0" err="1" smtClean="0">
                <a:cs typeface="Arial" panose="020B0604020202020204" pitchFamily="34" charset="0"/>
              </a:rPr>
              <a:t>districts</a:t>
            </a:r>
            <a:r>
              <a:rPr lang="en-GB" altLang="et-EE" b="1" dirty="0" smtClean="0">
                <a:cs typeface="Arial" panose="020B0604020202020204" pitchFamily="34" charset="0"/>
              </a:rPr>
              <a:t> and 95 member organizations</a:t>
            </a:r>
            <a:r>
              <a:rPr lang="et-EE" altLang="et-EE" b="1" dirty="0" smtClean="0">
                <a:cs typeface="Arial" panose="020B0604020202020204" pitchFamily="34" charset="0"/>
              </a:rPr>
              <a:t> </a:t>
            </a:r>
            <a:r>
              <a:rPr lang="et-EE" altLang="et-EE" b="1" dirty="0" smtClean="0">
                <a:cs typeface="Arial" panose="020B0604020202020204" pitchFamily="34" charset="0"/>
              </a:rPr>
              <a:t>in </a:t>
            </a:r>
            <a:r>
              <a:rPr lang="et-EE" altLang="et-EE" b="1" dirty="0" smtClean="0">
                <a:cs typeface="Arial" panose="020B0604020202020204" pitchFamily="34" charset="0"/>
              </a:rPr>
              <a:t>Estonia</a:t>
            </a:r>
            <a:r>
              <a:rPr lang="en-GB" altLang="et-EE" b="1" dirty="0" smtClean="0">
                <a:cs typeface="Arial" panose="020B0604020202020204" pitchFamily="34" charset="0"/>
              </a:rPr>
              <a:t>. </a:t>
            </a:r>
            <a:r>
              <a:rPr lang="et-EE" altLang="et-EE" b="1" dirty="0" smtClean="0">
                <a:cs typeface="Arial" panose="020B0604020202020204" pitchFamily="34" charset="0"/>
              </a:rPr>
              <a:t> </a:t>
            </a:r>
            <a:endParaRPr lang="et-EE" altLang="et-EE" b="1" dirty="0" smtClean="0">
              <a:cs typeface="Arial" panose="020B0604020202020204" pitchFamily="34" charset="0"/>
            </a:endParaRPr>
          </a:p>
          <a:p>
            <a:pPr marL="0" indent="0"/>
            <a:r>
              <a:rPr lang="et-EE" altLang="et-EE" b="1" dirty="0" smtClean="0"/>
              <a:t> </a:t>
            </a:r>
            <a:r>
              <a:rPr lang="et-EE" altLang="et-EE" b="1" dirty="0" err="1" smtClean="0"/>
              <a:t>We</a:t>
            </a:r>
            <a:r>
              <a:rPr lang="et-EE" altLang="et-EE" b="1" dirty="0" smtClean="0"/>
              <a:t> </a:t>
            </a:r>
            <a:r>
              <a:rPr lang="et-EE" altLang="et-EE" b="1" dirty="0" err="1" smtClean="0"/>
              <a:t>have</a:t>
            </a:r>
            <a:r>
              <a:rPr lang="et-EE" altLang="et-EE" b="1" dirty="0" smtClean="0"/>
              <a:t> 51 </a:t>
            </a:r>
            <a:r>
              <a:rPr lang="et-EE" altLang="et-EE" b="1" dirty="0" err="1" smtClean="0"/>
              <a:t>game</a:t>
            </a:r>
            <a:r>
              <a:rPr lang="et-EE" altLang="et-EE" b="1" dirty="0" smtClean="0"/>
              <a:t> </a:t>
            </a:r>
            <a:r>
              <a:rPr lang="et-EE" altLang="et-EE" b="1" dirty="0" err="1" smtClean="0"/>
              <a:t>species</a:t>
            </a:r>
            <a:r>
              <a:rPr lang="et-EE" altLang="et-EE" b="1" dirty="0" smtClean="0"/>
              <a:t>: 19 </a:t>
            </a:r>
            <a:r>
              <a:rPr lang="et-EE" altLang="et-EE" b="1" dirty="0" err="1" smtClean="0"/>
              <a:t>mammals</a:t>
            </a:r>
            <a:r>
              <a:rPr lang="et-EE" altLang="et-EE" b="1" dirty="0" smtClean="0"/>
              <a:t> and 32 </a:t>
            </a:r>
            <a:r>
              <a:rPr lang="et-EE" altLang="et-EE" b="1" dirty="0" err="1" smtClean="0"/>
              <a:t>birds</a:t>
            </a:r>
            <a:endParaRPr lang="et-EE" altLang="et-EE" b="1" dirty="0" smtClean="0"/>
          </a:p>
          <a:p>
            <a:pPr marL="0" indent="0"/>
            <a:r>
              <a:rPr lang="et-EE" altLang="et-EE" b="1" dirty="0"/>
              <a:t> </a:t>
            </a:r>
            <a:r>
              <a:rPr lang="et-EE" altLang="et-EE" b="1" dirty="0" err="1" smtClean="0"/>
              <a:t>hunting</a:t>
            </a:r>
            <a:r>
              <a:rPr lang="et-EE" altLang="et-EE" b="1" dirty="0" smtClean="0"/>
              <a:t> </a:t>
            </a:r>
            <a:r>
              <a:rPr lang="et-EE" altLang="et-EE" b="1" dirty="0" err="1" smtClean="0"/>
              <a:t>year</a:t>
            </a:r>
            <a:r>
              <a:rPr lang="et-EE" altLang="et-EE" b="1" dirty="0" smtClean="0"/>
              <a:t> 1. </a:t>
            </a:r>
            <a:r>
              <a:rPr lang="et-EE" altLang="et-EE" b="1" dirty="0" err="1" smtClean="0"/>
              <a:t>march</a:t>
            </a:r>
            <a:r>
              <a:rPr lang="et-EE" altLang="et-EE" b="1" dirty="0" smtClean="0"/>
              <a:t> – last </a:t>
            </a:r>
            <a:r>
              <a:rPr lang="et-EE" altLang="et-EE" b="1" dirty="0" err="1" smtClean="0"/>
              <a:t>day</a:t>
            </a:r>
            <a:r>
              <a:rPr lang="et-EE" altLang="et-EE" b="1" dirty="0" smtClean="0"/>
              <a:t> of </a:t>
            </a:r>
            <a:r>
              <a:rPr lang="et-EE" altLang="et-EE" b="1" dirty="0" err="1" smtClean="0"/>
              <a:t>february</a:t>
            </a:r>
            <a:endParaRPr lang="et-EE" altLang="et-EE" b="1" dirty="0" smtClean="0"/>
          </a:p>
          <a:p>
            <a:pPr marL="0" indent="0"/>
            <a:r>
              <a:rPr lang="et-EE" altLang="et-EE" b="1" dirty="0" smtClean="0"/>
              <a:t> </a:t>
            </a:r>
            <a:r>
              <a:rPr lang="et-EE" altLang="et-EE" b="1" dirty="0" err="1" smtClean="0"/>
              <a:t>Hunting</a:t>
            </a:r>
            <a:r>
              <a:rPr lang="et-EE" altLang="et-EE" b="1" dirty="0" smtClean="0"/>
              <a:t> </a:t>
            </a:r>
            <a:r>
              <a:rPr lang="et-EE" altLang="et-EE" b="1" dirty="0" err="1" smtClean="0"/>
              <a:t>bag</a:t>
            </a:r>
            <a:r>
              <a:rPr lang="et-EE" altLang="et-EE" b="1" dirty="0"/>
              <a:t> </a:t>
            </a:r>
            <a:r>
              <a:rPr lang="et-EE" altLang="et-EE" b="1" dirty="0" smtClean="0"/>
              <a:t>201</a:t>
            </a:r>
            <a:r>
              <a:rPr lang="en-GB" altLang="et-EE" b="1" dirty="0" smtClean="0"/>
              <a:t>7</a:t>
            </a:r>
            <a:r>
              <a:rPr lang="et-EE" altLang="et-EE" b="1" dirty="0" smtClean="0"/>
              <a:t>/1</a:t>
            </a:r>
            <a:r>
              <a:rPr lang="en-GB" altLang="et-EE" b="1" dirty="0" smtClean="0"/>
              <a:t>8</a:t>
            </a:r>
            <a:r>
              <a:rPr lang="et-EE" altLang="et-EE" b="1" dirty="0" smtClean="0"/>
              <a:t>: </a:t>
            </a:r>
            <a:r>
              <a:rPr lang="et-EE" altLang="et-EE" b="1" dirty="0" err="1" smtClean="0"/>
              <a:t>Elk</a:t>
            </a:r>
            <a:r>
              <a:rPr lang="et-EE" altLang="et-EE" b="1" dirty="0" smtClean="0"/>
              <a:t> </a:t>
            </a:r>
            <a:r>
              <a:rPr lang="et-EE" altLang="et-EE" b="1" dirty="0" smtClean="0"/>
              <a:t>73</a:t>
            </a:r>
            <a:r>
              <a:rPr lang="en-GB" altLang="et-EE" b="1" dirty="0" smtClean="0"/>
              <a:t>37</a:t>
            </a:r>
            <a:r>
              <a:rPr lang="et-EE" altLang="et-EE" b="1" dirty="0" smtClean="0"/>
              <a:t>, </a:t>
            </a:r>
            <a:r>
              <a:rPr lang="en-GB" altLang="et-EE" b="1" dirty="0" smtClean="0"/>
              <a:t>red </a:t>
            </a:r>
            <a:r>
              <a:rPr lang="et-EE" altLang="et-EE" b="1" dirty="0" err="1" smtClean="0"/>
              <a:t>deer</a:t>
            </a:r>
            <a:r>
              <a:rPr lang="et-EE" altLang="et-EE" b="1" dirty="0" smtClean="0"/>
              <a:t> 1</a:t>
            </a:r>
            <a:r>
              <a:rPr lang="en-GB" altLang="et-EE" b="1" dirty="0" smtClean="0"/>
              <a:t>916</a:t>
            </a:r>
            <a:r>
              <a:rPr lang="et-EE" altLang="et-EE" b="1" dirty="0" smtClean="0"/>
              <a:t>, </a:t>
            </a:r>
            <a:r>
              <a:rPr lang="et-EE" altLang="et-EE" b="1" dirty="0" smtClean="0"/>
              <a:t>roe </a:t>
            </a:r>
            <a:r>
              <a:rPr lang="et-EE" altLang="et-EE" b="1" dirty="0" err="1" smtClean="0"/>
              <a:t>deer</a:t>
            </a:r>
            <a:r>
              <a:rPr lang="et-EE" altLang="et-EE" b="1" dirty="0" smtClean="0"/>
              <a:t> </a:t>
            </a:r>
            <a:r>
              <a:rPr lang="et-EE" altLang="et-EE" b="1" dirty="0" smtClean="0"/>
              <a:t>1</a:t>
            </a:r>
            <a:r>
              <a:rPr lang="en-GB" altLang="et-EE" b="1" dirty="0" smtClean="0"/>
              <a:t>5</a:t>
            </a:r>
            <a:r>
              <a:rPr lang="et-EE" altLang="et-EE" b="1" dirty="0" smtClean="0"/>
              <a:t> </a:t>
            </a:r>
            <a:r>
              <a:rPr lang="en-GB" altLang="et-EE" b="1" dirty="0"/>
              <a:t>8</a:t>
            </a:r>
            <a:r>
              <a:rPr lang="et-EE" altLang="et-EE" b="1" dirty="0" smtClean="0"/>
              <a:t>0</a:t>
            </a:r>
            <a:r>
              <a:rPr lang="en-GB" altLang="et-EE" b="1" dirty="0" smtClean="0"/>
              <a:t>7</a:t>
            </a:r>
            <a:r>
              <a:rPr lang="et-EE" altLang="et-EE" b="1" dirty="0" smtClean="0"/>
              <a:t>, </a:t>
            </a:r>
            <a:r>
              <a:rPr lang="et-EE" altLang="et-EE" b="1" dirty="0" err="1" smtClean="0"/>
              <a:t>wild</a:t>
            </a:r>
            <a:r>
              <a:rPr lang="et-EE" altLang="et-EE" b="1" dirty="0" smtClean="0"/>
              <a:t> </a:t>
            </a:r>
            <a:r>
              <a:rPr lang="et-EE" altLang="et-EE" b="1" dirty="0" err="1" smtClean="0"/>
              <a:t>boar</a:t>
            </a:r>
            <a:r>
              <a:rPr lang="et-EE" altLang="et-EE" b="1" dirty="0" smtClean="0"/>
              <a:t> </a:t>
            </a:r>
            <a:r>
              <a:rPr lang="et-EE" altLang="et-EE" b="1" dirty="0" smtClean="0"/>
              <a:t>76</a:t>
            </a:r>
            <a:r>
              <a:rPr lang="en-GB" altLang="et-EE" b="1" dirty="0" smtClean="0"/>
              <a:t>9</a:t>
            </a:r>
            <a:r>
              <a:rPr lang="et-EE" altLang="et-EE" b="1" dirty="0" smtClean="0"/>
              <a:t>0</a:t>
            </a:r>
            <a:r>
              <a:rPr lang="et-EE" altLang="et-EE" b="1" dirty="0" smtClean="0"/>
              <a:t>, </a:t>
            </a:r>
            <a:r>
              <a:rPr lang="et-EE" altLang="et-EE" b="1" dirty="0" err="1" smtClean="0"/>
              <a:t>brown</a:t>
            </a:r>
            <a:r>
              <a:rPr lang="et-EE" altLang="et-EE" b="1" dirty="0" smtClean="0"/>
              <a:t> </a:t>
            </a:r>
            <a:r>
              <a:rPr lang="et-EE" altLang="et-EE" b="1" dirty="0" err="1" smtClean="0"/>
              <a:t>bear</a:t>
            </a:r>
            <a:r>
              <a:rPr lang="et-EE" altLang="et-EE" b="1" dirty="0" smtClean="0"/>
              <a:t> </a:t>
            </a:r>
            <a:r>
              <a:rPr lang="et-EE" altLang="et-EE" b="1" dirty="0" smtClean="0"/>
              <a:t>5</a:t>
            </a:r>
            <a:r>
              <a:rPr lang="en-GB" altLang="et-EE" b="1" dirty="0" smtClean="0"/>
              <a:t>4</a:t>
            </a:r>
            <a:r>
              <a:rPr lang="et-EE" altLang="et-EE" b="1" dirty="0" smtClean="0"/>
              <a:t>, </a:t>
            </a:r>
            <a:r>
              <a:rPr lang="et-EE" altLang="et-EE" b="1" dirty="0" err="1" smtClean="0"/>
              <a:t>wolf</a:t>
            </a:r>
            <a:r>
              <a:rPr lang="et-EE" altLang="et-EE" b="1" dirty="0" smtClean="0"/>
              <a:t> </a:t>
            </a:r>
            <a:r>
              <a:rPr lang="et-EE" altLang="et-EE" b="1" dirty="0" smtClean="0"/>
              <a:t>1</a:t>
            </a:r>
            <a:r>
              <a:rPr lang="en-GB" altLang="et-EE" b="1" dirty="0" smtClean="0"/>
              <a:t>0</a:t>
            </a:r>
            <a:r>
              <a:rPr lang="et-EE" altLang="et-EE" b="1" dirty="0" smtClean="0"/>
              <a:t>4</a:t>
            </a:r>
            <a:r>
              <a:rPr lang="et-EE" altLang="et-EE" b="1" dirty="0" smtClean="0"/>
              <a:t>, </a:t>
            </a:r>
            <a:r>
              <a:rPr lang="et-EE" altLang="et-EE" b="1" dirty="0" err="1" smtClean="0"/>
              <a:t>grey</a:t>
            </a:r>
            <a:r>
              <a:rPr lang="et-EE" altLang="et-EE" b="1" dirty="0" smtClean="0"/>
              <a:t> seal </a:t>
            </a:r>
            <a:r>
              <a:rPr lang="en-GB" altLang="et-EE" b="1" dirty="0"/>
              <a:t>9</a:t>
            </a:r>
            <a:r>
              <a:rPr lang="et-EE" altLang="et-EE" b="1" dirty="0" smtClean="0"/>
              <a:t>, </a:t>
            </a:r>
            <a:r>
              <a:rPr lang="et-EE" altLang="et-EE" b="1" dirty="0" err="1" smtClean="0"/>
              <a:t>beaver</a:t>
            </a:r>
            <a:r>
              <a:rPr lang="et-EE" altLang="et-EE" b="1" dirty="0" smtClean="0"/>
              <a:t> </a:t>
            </a:r>
            <a:r>
              <a:rPr lang="en-GB" altLang="et-EE" b="1" dirty="0" smtClean="0"/>
              <a:t>7038</a:t>
            </a:r>
            <a:r>
              <a:rPr lang="et-EE" altLang="et-EE" b="1" dirty="0" smtClean="0"/>
              <a:t>, </a:t>
            </a:r>
            <a:r>
              <a:rPr lang="et-EE" altLang="et-EE" b="1" dirty="0" err="1" smtClean="0"/>
              <a:t>fox</a:t>
            </a:r>
            <a:r>
              <a:rPr lang="et-EE" altLang="et-EE" b="1" dirty="0" smtClean="0"/>
              <a:t> </a:t>
            </a:r>
            <a:r>
              <a:rPr lang="et-EE" altLang="et-EE" b="1" dirty="0" smtClean="0"/>
              <a:t>5</a:t>
            </a:r>
            <a:r>
              <a:rPr lang="en-GB" altLang="et-EE" b="1" dirty="0" smtClean="0"/>
              <a:t>274</a:t>
            </a:r>
            <a:r>
              <a:rPr lang="et-EE" altLang="et-EE" b="1" dirty="0" smtClean="0"/>
              <a:t>, </a:t>
            </a:r>
            <a:r>
              <a:rPr lang="et-EE" altLang="et-EE" b="1" dirty="0" err="1" smtClean="0"/>
              <a:t>racoon</a:t>
            </a:r>
            <a:r>
              <a:rPr lang="et-EE" altLang="et-EE" b="1" dirty="0" smtClean="0"/>
              <a:t> </a:t>
            </a:r>
            <a:r>
              <a:rPr lang="et-EE" altLang="et-EE" b="1" dirty="0" err="1" smtClean="0"/>
              <a:t>dog</a:t>
            </a:r>
            <a:r>
              <a:rPr lang="et-EE" altLang="et-EE" b="1" dirty="0" smtClean="0"/>
              <a:t> </a:t>
            </a:r>
            <a:r>
              <a:rPr lang="en-GB" altLang="et-EE" b="1" dirty="0" smtClean="0"/>
              <a:t>6628</a:t>
            </a:r>
            <a:r>
              <a:rPr lang="et-EE" altLang="et-EE" b="1" dirty="0" smtClean="0"/>
              <a:t>, </a:t>
            </a:r>
            <a:r>
              <a:rPr lang="et-EE" altLang="et-EE" b="1" dirty="0" err="1" smtClean="0"/>
              <a:t>marten</a:t>
            </a:r>
            <a:r>
              <a:rPr lang="et-EE" altLang="et-EE" b="1" dirty="0" smtClean="0"/>
              <a:t> </a:t>
            </a:r>
            <a:r>
              <a:rPr lang="en-GB" altLang="et-EE" b="1" dirty="0" smtClean="0"/>
              <a:t>3024, golden jackal 26</a:t>
            </a:r>
            <a:r>
              <a:rPr lang="et-EE" altLang="et-EE" b="1" dirty="0" smtClean="0"/>
              <a:t>.</a:t>
            </a:r>
            <a:endParaRPr lang="et-EE" altLang="et-EE" b="1" dirty="0" smtClean="0"/>
          </a:p>
          <a:p>
            <a:endParaRPr lang="et-EE" dirty="0"/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142081"/>
            <a:ext cx="1771650" cy="1771650"/>
          </a:xfrm>
          <a:prstGeom prst="rect">
            <a:avLst/>
          </a:prstGeo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63" y="365125"/>
            <a:ext cx="1561045" cy="1258914"/>
          </a:xfrm>
          <a:prstGeom prst="rect">
            <a:avLst/>
          </a:prstGeom>
        </p:spPr>
      </p:pic>
      <p:pic>
        <p:nvPicPr>
          <p:cNvPr id="4" name="Pil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164" y="142082"/>
            <a:ext cx="4125191" cy="26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83529" cy="844243"/>
          </a:xfrm>
        </p:spPr>
        <p:txBody>
          <a:bodyPr/>
          <a:lstStyle/>
          <a:p>
            <a:r>
              <a:rPr lang="en-GB" dirty="0"/>
              <a:t>Action and spread of the virus this year (</a:t>
            </a:r>
            <a:r>
              <a:rPr lang="en-GB" dirty="0" smtClean="0"/>
              <a:t>2018)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89587"/>
            <a:ext cx="10515601" cy="4687376"/>
          </a:xfrm>
        </p:spPr>
        <p:txBody>
          <a:bodyPr>
            <a:normAutofit/>
          </a:bodyPr>
          <a:lstStyle/>
          <a:p>
            <a:r>
              <a:rPr lang="en-GB" b="1" dirty="0" smtClean="0"/>
              <a:t>Since</a:t>
            </a:r>
            <a:r>
              <a:rPr lang="en-GB" b="1" dirty="0" smtClean="0"/>
              <a:t> </a:t>
            </a:r>
            <a:r>
              <a:rPr lang="en-GB" b="1" dirty="0" smtClean="0"/>
              <a:t>June </a:t>
            </a:r>
            <a:r>
              <a:rPr lang="en-GB" dirty="0" smtClean="0"/>
              <a:t>we don´t have any III zone areas anymore, since there wasn’t found cases. Majority of the infected areas are in II zone now.</a:t>
            </a:r>
          </a:p>
          <a:p>
            <a:r>
              <a:rPr lang="en-GB" dirty="0" smtClean="0"/>
              <a:t>205 boars were found infected this year (data from end of June), 192 of them were bagged, 13 found dead.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5968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</a:t>
            </a:r>
            <a:r>
              <a:rPr lang="et-EE" dirty="0" err="1" smtClean="0"/>
              <a:t>ositions</a:t>
            </a:r>
            <a:r>
              <a:rPr lang="et-EE" dirty="0" smtClean="0"/>
              <a:t> of EHS </a:t>
            </a:r>
            <a:r>
              <a:rPr lang="et-EE" dirty="0" err="1" smtClean="0"/>
              <a:t>according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ASF (2014)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err="1"/>
              <a:t>Active</a:t>
            </a:r>
            <a:r>
              <a:rPr lang="et-EE" dirty="0"/>
              <a:t> </a:t>
            </a:r>
            <a:r>
              <a:rPr lang="et-EE" dirty="0" err="1" smtClean="0"/>
              <a:t>players</a:t>
            </a:r>
            <a:endParaRPr lang="et-EE" dirty="0" smtClean="0"/>
          </a:p>
          <a:p>
            <a:r>
              <a:rPr lang="en-GB" dirty="0"/>
              <a:t>R</a:t>
            </a:r>
            <a:r>
              <a:rPr lang="et-EE" dirty="0" err="1"/>
              <a:t>esponsibility</a:t>
            </a:r>
            <a:r>
              <a:rPr lang="en-GB" dirty="0"/>
              <a:t> (hunting, biosecurity measures)</a:t>
            </a:r>
            <a:endParaRPr lang="et-EE" dirty="0"/>
          </a:p>
          <a:p>
            <a:r>
              <a:rPr lang="et-EE" dirty="0" err="1" smtClean="0"/>
              <a:t>Cooperation</a:t>
            </a:r>
            <a:r>
              <a:rPr lang="et-EE" dirty="0" smtClean="0"/>
              <a:t> </a:t>
            </a:r>
            <a:r>
              <a:rPr lang="et-EE" dirty="0" err="1" smtClean="0"/>
              <a:t>with</a:t>
            </a:r>
            <a:r>
              <a:rPr lang="et-EE" dirty="0" smtClean="0"/>
              <a:t> </a:t>
            </a:r>
            <a:r>
              <a:rPr lang="et-EE" dirty="0" err="1" smtClean="0"/>
              <a:t>authorities</a:t>
            </a:r>
            <a:r>
              <a:rPr lang="et-EE" dirty="0" smtClean="0"/>
              <a:t> and </a:t>
            </a:r>
            <a:r>
              <a:rPr lang="et-EE" dirty="0" err="1" smtClean="0"/>
              <a:t>information</a:t>
            </a:r>
            <a:r>
              <a:rPr lang="et-EE" dirty="0" smtClean="0"/>
              <a:t> </a:t>
            </a:r>
            <a:r>
              <a:rPr lang="et-EE" dirty="0" err="1" smtClean="0"/>
              <a:t>interchange</a:t>
            </a:r>
            <a:endParaRPr lang="et-EE" dirty="0" smtClean="0"/>
          </a:p>
          <a:p>
            <a:r>
              <a:rPr lang="et-EE" dirty="0" err="1" smtClean="0"/>
              <a:t>Partners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state</a:t>
            </a:r>
            <a:endParaRPr lang="et-EE" dirty="0" smtClean="0"/>
          </a:p>
          <a:p>
            <a:r>
              <a:rPr lang="et-EE" dirty="0" err="1" smtClean="0"/>
              <a:t>Big</a:t>
            </a:r>
            <a:r>
              <a:rPr lang="et-EE" dirty="0" smtClean="0"/>
              <a:t> </a:t>
            </a:r>
            <a:r>
              <a:rPr lang="et-EE" dirty="0" err="1" smtClean="0"/>
              <a:t>problem</a:t>
            </a:r>
            <a:r>
              <a:rPr lang="et-EE" dirty="0" smtClean="0"/>
              <a:t>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/>
              <a:t>extraordinary</a:t>
            </a:r>
            <a:r>
              <a:rPr lang="et-EE" dirty="0" smtClean="0"/>
              <a:t> </a:t>
            </a:r>
            <a:r>
              <a:rPr lang="et-EE" dirty="0" err="1" smtClean="0"/>
              <a:t>opportunity</a:t>
            </a:r>
            <a:r>
              <a:rPr lang="et-EE" dirty="0" smtClean="0"/>
              <a:t>. ASF </a:t>
            </a:r>
            <a:r>
              <a:rPr lang="et-EE" dirty="0" err="1" smtClean="0"/>
              <a:t>media</a:t>
            </a:r>
            <a:r>
              <a:rPr lang="et-EE" dirty="0" smtClean="0"/>
              <a:t> </a:t>
            </a:r>
            <a:r>
              <a:rPr lang="et-EE" dirty="0" err="1" smtClean="0"/>
              <a:t>plan</a:t>
            </a:r>
            <a:r>
              <a:rPr lang="et-EE" dirty="0" smtClean="0"/>
              <a:t>.</a:t>
            </a:r>
            <a:endParaRPr lang="et-EE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081" y="4395353"/>
            <a:ext cx="4084674" cy="2244402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263" y="4395353"/>
            <a:ext cx="4343400" cy="22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1" y="409851"/>
            <a:ext cx="9800126" cy="5767112"/>
          </a:xfrm>
        </p:spPr>
      </p:pic>
    </p:spTree>
    <p:extLst>
      <p:ext uri="{BB962C8B-B14F-4D97-AF65-F5344CB8AC3E}">
        <p14:creationId xmlns:p14="http://schemas.microsoft.com/office/powerpoint/2010/main" val="39164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090946" y="2023550"/>
            <a:ext cx="2271252" cy="1439913"/>
          </a:xfrm>
        </p:spPr>
        <p:txBody>
          <a:bodyPr>
            <a:noAutofit/>
          </a:bodyPr>
          <a:lstStyle/>
          <a:p>
            <a:r>
              <a:rPr lang="en-GB" sz="3200" dirty="0" smtClean="0">
                <a:latin typeface="+mn-lt"/>
              </a:rPr>
              <a:t>New statics comes every week</a:t>
            </a:r>
            <a:endParaRPr lang="et-EE" sz="3200" dirty="0">
              <a:latin typeface="+mn-lt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19699" y="194213"/>
            <a:ext cx="8557035" cy="525974"/>
          </a:xfrm>
        </p:spPr>
        <p:txBody>
          <a:bodyPr>
            <a:noAutofit/>
          </a:bodyPr>
          <a:lstStyle/>
          <a:p>
            <a:r>
              <a:rPr lang="en-GB" sz="2800" dirty="0" smtClean="0"/>
              <a:t>Every important news &amp; updates related to the ASF</a:t>
            </a:r>
            <a:endParaRPr lang="et-EE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23" y="720187"/>
            <a:ext cx="6456825" cy="5990317"/>
          </a:xfrm>
        </p:spPr>
      </p:pic>
      <p:cxnSp>
        <p:nvCxnSpPr>
          <p:cNvPr id="3" name="Straight Arrow Connector 2"/>
          <p:cNvCxnSpPr/>
          <p:nvPr/>
        </p:nvCxnSpPr>
        <p:spPr>
          <a:xfrm flipH="1">
            <a:off x="8886423" y="1880315"/>
            <a:ext cx="220228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2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16194" y="365125"/>
            <a:ext cx="10515600" cy="1325563"/>
          </a:xfrm>
        </p:spPr>
        <p:txBody>
          <a:bodyPr/>
          <a:lstStyle/>
          <a:p>
            <a:r>
              <a:rPr lang="en-GB" dirty="0" err="1"/>
              <a:t>A</a:t>
            </a:r>
            <a:r>
              <a:rPr lang="et-EE" dirty="0" err="1" smtClean="0"/>
              <a:t>ctivities</a:t>
            </a:r>
            <a:endParaRPr lang="et-EE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731" y="365125"/>
            <a:ext cx="4627101" cy="2761533"/>
          </a:xfrm>
          <a:prstGeom prst="rect">
            <a:avLst/>
          </a:prstGeom>
        </p:spPr>
      </p:pic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6194" y="1991031"/>
            <a:ext cx="10837606" cy="4185931"/>
          </a:xfrm>
        </p:spPr>
        <p:txBody>
          <a:bodyPr>
            <a:normAutofit fontScale="25000" lnSpcReduction="20000"/>
          </a:bodyPr>
          <a:lstStyle/>
          <a:p>
            <a:r>
              <a:rPr lang="et-EE" sz="12800" dirty="0" err="1" smtClean="0"/>
              <a:t>Awareness</a:t>
            </a:r>
            <a:r>
              <a:rPr lang="et-EE" sz="12800" dirty="0" smtClean="0"/>
              <a:t> </a:t>
            </a:r>
            <a:r>
              <a:rPr lang="et-EE" sz="12800" dirty="0" err="1" smtClean="0"/>
              <a:t>raising</a:t>
            </a:r>
            <a:endParaRPr lang="et-EE" sz="12800" dirty="0" smtClean="0"/>
          </a:p>
          <a:p>
            <a:r>
              <a:rPr lang="et-EE" sz="12800" dirty="0" smtClean="0"/>
              <a:t>Info </a:t>
            </a:r>
            <a:r>
              <a:rPr lang="et-EE" sz="12800" dirty="0" err="1" smtClean="0"/>
              <a:t>meetings</a:t>
            </a:r>
            <a:r>
              <a:rPr lang="et-EE" sz="12800" dirty="0" smtClean="0"/>
              <a:t> </a:t>
            </a:r>
            <a:r>
              <a:rPr lang="et-EE" sz="12800" dirty="0" err="1" smtClean="0"/>
              <a:t>for</a:t>
            </a:r>
            <a:r>
              <a:rPr lang="et-EE" sz="12800" dirty="0" smtClean="0"/>
              <a:t> </a:t>
            </a:r>
            <a:r>
              <a:rPr lang="et-EE" sz="12800" dirty="0" err="1" smtClean="0"/>
              <a:t>hunters</a:t>
            </a:r>
            <a:r>
              <a:rPr lang="en-GB" sz="12800" dirty="0" smtClean="0"/>
              <a:t> and </a:t>
            </a:r>
            <a:br>
              <a:rPr lang="en-GB" sz="12800" dirty="0" smtClean="0"/>
            </a:br>
            <a:r>
              <a:rPr lang="en-GB" sz="12800" dirty="0" smtClean="0"/>
              <a:t>partners</a:t>
            </a:r>
            <a:endParaRPr lang="et-EE" sz="12800" dirty="0" smtClean="0"/>
          </a:p>
          <a:p>
            <a:r>
              <a:rPr lang="et-EE" sz="12800" dirty="0" err="1"/>
              <a:t>Agreement</a:t>
            </a:r>
            <a:r>
              <a:rPr lang="et-EE" sz="12800" dirty="0"/>
              <a:t> </a:t>
            </a:r>
            <a:r>
              <a:rPr lang="et-EE" sz="12800" dirty="0" err="1"/>
              <a:t>with</a:t>
            </a:r>
            <a:r>
              <a:rPr lang="en-GB" sz="12800" dirty="0"/>
              <a:t> Veterinary and Food Board </a:t>
            </a:r>
            <a:r>
              <a:rPr lang="et-EE" sz="12800" dirty="0" err="1" smtClean="0"/>
              <a:t>to</a:t>
            </a:r>
            <a:r>
              <a:rPr lang="et-EE" sz="12800" dirty="0" smtClean="0"/>
              <a:t> </a:t>
            </a:r>
            <a:r>
              <a:rPr lang="et-EE" sz="12800" dirty="0" err="1"/>
              <a:t>put</a:t>
            </a:r>
            <a:r>
              <a:rPr lang="et-EE" sz="12800" dirty="0"/>
              <a:t> </a:t>
            </a:r>
            <a:r>
              <a:rPr lang="et-EE" sz="12800" dirty="0" err="1"/>
              <a:t>the</a:t>
            </a:r>
            <a:r>
              <a:rPr lang="et-EE" sz="12800" dirty="0"/>
              <a:t> </a:t>
            </a:r>
            <a:r>
              <a:rPr lang="et-EE" sz="12800" dirty="0" err="1"/>
              <a:t>carcasses</a:t>
            </a:r>
            <a:r>
              <a:rPr lang="et-EE" sz="12800" dirty="0"/>
              <a:t> </a:t>
            </a:r>
            <a:r>
              <a:rPr lang="et-EE" sz="12800" dirty="0" err="1"/>
              <a:t>to</a:t>
            </a:r>
            <a:r>
              <a:rPr lang="et-EE" sz="12800" dirty="0"/>
              <a:t> </a:t>
            </a:r>
            <a:r>
              <a:rPr lang="et-EE" sz="12800" dirty="0" err="1"/>
              <a:t>conteiners</a:t>
            </a:r>
            <a:r>
              <a:rPr lang="et-EE" sz="12800" dirty="0"/>
              <a:t>, </a:t>
            </a:r>
            <a:r>
              <a:rPr lang="et-EE" sz="12800" dirty="0" err="1"/>
              <a:t>to</a:t>
            </a:r>
            <a:r>
              <a:rPr lang="et-EE" sz="12800" dirty="0"/>
              <a:t> </a:t>
            </a:r>
            <a:r>
              <a:rPr lang="et-EE" sz="12800" dirty="0" err="1"/>
              <a:t>bury</a:t>
            </a:r>
            <a:r>
              <a:rPr lang="et-EE" sz="12800" dirty="0"/>
              <a:t> </a:t>
            </a:r>
            <a:r>
              <a:rPr lang="et-EE" sz="12800" dirty="0" err="1"/>
              <a:t>carcasses</a:t>
            </a:r>
            <a:r>
              <a:rPr lang="en-GB" sz="12800" dirty="0"/>
              <a:t> </a:t>
            </a:r>
            <a:r>
              <a:rPr lang="et-EE" sz="12800" dirty="0" smtClean="0"/>
              <a:t>and </a:t>
            </a:r>
            <a:r>
              <a:rPr lang="et-EE" sz="12800" dirty="0" err="1"/>
              <a:t>to</a:t>
            </a:r>
            <a:r>
              <a:rPr lang="et-EE" sz="12800" dirty="0"/>
              <a:t> hunt </a:t>
            </a:r>
            <a:r>
              <a:rPr lang="et-EE" sz="12800" dirty="0" err="1"/>
              <a:t>females</a:t>
            </a:r>
            <a:r>
              <a:rPr lang="et-EE" sz="12800" dirty="0"/>
              <a:t> </a:t>
            </a:r>
            <a:r>
              <a:rPr lang="en-GB" sz="12800" dirty="0" smtClean="0"/>
              <a:t>(</a:t>
            </a:r>
            <a:r>
              <a:rPr lang="en-GB" sz="12800" dirty="0"/>
              <a:t>hunters </a:t>
            </a:r>
            <a:r>
              <a:rPr lang="en-GB" sz="12800" dirty="0" smtClean="0"/>
              <a:t>collect </a:t>
            </a:r>
            <a:r>
              <a:rPr lang="en-GB" sz="12800" dirty="0"/>
              <a:t>samples for rabies testing</a:t>
            </a:r>
            <a:r>
              <a:rPr lang="en-GB" sz="12800" dirty="0" smtClean="0"/>
              <a:t>)</a:t>
            </a:r>
            <a:r>
              <a:rPr lang="et-EE" sz="12800" dirty="0" smtClean="0"/>
              <a:t>. </a:t>
            </a:r>
            <a:endParaRPr lang="en-GB" sz="12800" dirty="0" smtClean="0"/>
          </a:p>
          <a:p>
            <a:r>
              <a:rPr lang="et-EE" sz="12800" dirty="0" err="1" smtClean="0"/>
              <a:t>Infographics</a:t>
            </a:r>
            <a:r>
              <a:rPr lang="et-EE" sz="12800" dirty="0" smtClean="0"/>
              <a:t>, </a:t>
            </a:r>
            <a:r>
              <a:rPr lang="et-EE" sz="12800" dirty="0" err="1" smtClean="0"/>
              <a:t>flyers</a:t>
            </a:r>
            <a:r>
              <a:rPr lang="et-EE" sz="12800" dirty="0" smtClean="0"/>
              <a:t>, </a:t>
            </a:r>
            <a:r>
              <a:rPr lang="et-EE" sz="12800" dirty="0" err="1" smtClean="0"/>
              <a:t>videoclips</a:t>
            </a:r>
            <a:endParaRPr lang="et-EE" sz="12800" dirty="0" smtClean="0"/>
          </a:p>
          <a:p>
            <a:pPr marL="0" indent="0">
              <a:buNone/>
            </a:pPr>
            <a:endParaRPr lang="et-EE" dirty="0" smtClean="0"/>
          </a:p>
          <a:p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/>
              <a:t> </a:t>
            </a:r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706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INFOGRAPHICS: </a:t>
            </a:r>
            <a:r>
              <a:rPr lang="et-EE" b="1" dirty="0"/>
              <a:t>BIOSECURITY IN FOREST TO ERADICATE THE AFRICAN SWINE FEVER (ASF)</a:t>
            </a:r>
            <a:r>
              <a:rPr lang="et-EE" dirty="0"/>
              <a:t/>
            </a:r>
            <a:br>
              <a:rPr lang="et-EE" dirty="0"/>
            </a:br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038" y="1427418"/>
            <a:ext cx="8225577" cy="49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</a:t>
            </a:r>
            <a:r>
              <a:rPr lang="et-EE" dirty="0" err="1" smtClean="0"/>
              <a:t>nformation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hunters</a:t>
            </a:r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4728" y="1690688"/>
            <a:ext cx="7730683" cy="3193095"/>
          </a:xfrm>
          <a:prstGeom prst="rect">
            <a:avLst/>
          </a:prstGeom>
        </p:spPr>
      </p:pic>
      <p:sp>
        <p:nvSpPr>
          <p:cNvPr id="5" name="Ristkülik 4"/>
          <p:cNvSpPr/>
          <p:nvPr/>
        </p:nvSpPr>
        <p:spPr>
          <a:xfrm>
            <a:off x="1394728" y="5005400"/>
            <a:ext cx="74710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t-EE" dirty="0"/>
          </a:p>
          <a:p>
            <a:r>
              <a:rPr lang="et-EE" dirty="0">
                <a:hlinkClick r:id="rId3"/>
              </a:rPr>
              <a:t>https://</a:t>
            </a:r>
            <a:r>
              <a:rPr lang="et-EE" dirty="0" smtClean="0">
                <a:hlinkClick r:id="rId3"/>
              </a:rPr>
              <a:t>www.youtube.com/watch?v=COZZpqg-OBo&amp;index=3&amp;list=PLk8F-STepltzZuFVdLqNXr35IR8ZbwUpe</a:t>
            </a:r>
            <a:r>
              <a:rPr lang="et-EE" dirty="0" smtClean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www.youtube.com/watch?v=1HIe1Lxv8h4</a:t>
            </a:r>
            <a:r>
              <a:rPr lang="en-GB" dirty="0" smtClean="0"/>
              <a:t> </a:t>
            </a:r>
            <a:endParaRPr lang="en-GB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882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4D74">
                    <a:alpha val="100000"/>
                  </a:srgbClr>
                </a:solidFill>
              </a:rPr>
              <a:t>E</a:t>
            </a:r>
            <a:r>
              <a:rPr lang="et-EE" b="1" dirty="0" err="1">
                <a:solidFill>
                  <a:srgbClr val="004D74">
                    <a:alpha val="100000"/>
                  </a:srgbClr>
                </a:solidFill>
              </a:rPr>
              <a:t>stonian</a:t>
            </a:r>
            <a:r>
              <a:rPr lang="et-EE" b="1" dirty="0">
                <a:solidFill>
                  <a:srgbClr val="004D74">
                    <a:alpha val="100000"/>
                  </a:srgbClr>
                </a:solidFill>
              </a:rPr>
              <a:t> </a:t>
            </a:r>
            <a:r>
              <a:rPr lang="et-EE" b="1" dirty="0" err="1">
                <a:solidFill>
                  <a:srgbClr val="004D74">
                    <a:alpha val="100000"/>
                  </a:srgbClr>
                </a:solidFill>
              </a:rPr>
              <a:t>Hunters</a:t>
            </a:r>
            <a:r>
              <a:rPr lang="et-EE" b="1" dirty="0">
                <a:solidFill>
                  <a:srgbClr val="004D74">
                    <a:alpha val="100000"/>
                  </a:srgbClr>
                </a:solidFill>
              </a:rPr>
              <a:t> </a:t>
            </a:r>
            <a:r>
              <a:rPr lang="et-EE" b="1" dirty="0" err="1">
                <a:solidFill>
                  <a:srgbClr val="004D74">
                    <a:alpha val="100000"/>
                  </a:srgbClr>
                </a:solidFill>
              </a:rPr>
              <a:t>Society</a:t>
            </a:r>
            <a:r>
              <a:rPr lang="en-US" b="1" dirty="0">
                <a:solidFill>
                  <a:srgbClr val="004D74">
                    <a:alpha val="100000"/>
                  </a:srgbClr>
                </a:solidFill>
              </a:rPr>
              <a:t> </a:t>
            </a:r>
            <a:r>
              <a:rPr lang="en-US" b="1" dirty="0">
                <a:solidFill>
                  <a:srgbClr val="004D74">
                    <a:alpha val="100000"/>
                  </a:srgbClr>
                </a:solidFill>
                <a:latin typeface="Calibri"/>
              </a:rPr>
              <a:t>- </a:t>
            </a:r>
            <a:r>
              <a:rPr lang="en-GB" dirty="0"/>
              <a:t>emotion or tone of the coverage</a:t>
            </a:r>
            <a:r>
              <a:rPr lang="en-US" b="1" dirty="0">
                <a:solidFill>
                  <a:srgbClr val="004D74">
                    <a:alpha val="100000"/>
                  </a:srgbClr>
                </a:solidFill>
                <a:latin typeface="Calibri"/>
              </a:rPr>
              <a:t/>
            </a:r>
            <a:br>
              <a:rPr lang="en-US" b="1" dirty="0">
                <a:solidFill>
                  <a:srgbClr val="004D74">
                    <a:alpha val="100000"/>
                  </a:srgbClr>
                </a:solidFill>
                <a:latin typeface="Calibri"/>
              </a:rPr>
            </a:br>
            <a:endParaRPr lang="et-EE" dirty="0"/>
          </a:p>
        </p:txBody>
      </p:sp>
      <p:pic>
        <p:nvPicPr>
          <p:cNvPr id="4" name="Chart" descr="Char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595" y="1825625"/>
            <a:ext cx="67888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35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931310" cy="1198204"/>
          </a:xfrm>
        </p:spPr>
        <p:txBody>
          <a:bodyPr/>
          <a:lstStyle/>
          <a:p>
            <a:r>
              <a:rPr lang="en-GB" dirty="0" smtClean="0"/>
              <a:t>The media role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60056" cy="4351338"/>
          </a:xfrm>
        </p:spPr>
        <p:txBody>
          <a:bodyPr/>
          <a:lstStyle/>
          <a:p>
            <a:r>
              <a:rPr lang="en-GB" dirty="0" smtClean="0"/>
              <a:t>The situation is stabilised, the media is in a waiting position.</a:t>
            </a:r>
          </a:p>
          <a:p>
            <a:r>
              <a:rPr lang="en-GB" dirty="0" smtClean="0"/>
              <a:t>It´s our duty to raise awareness and show our important role in it.</a:t>
            </a:r>
          </a:p>
          <a:p>
            <a:r>
              <a:rPr lang="en-GB" dirty="0" smtClean="0"/>
              <a:t>The best way to show our role and </a:t>
            </a:r>
            <a:r>
              <a:rPr lang="en-GB" dirty="0" err="1" smtClean="0"/>
              <a:t>importancy</a:t>
            </a:r>
            <a:r>
              <a:rPr lang="en-GB" dirty="0" smtClean="0"/>
              <a:t> in a society.</a:t>
            </a:r>
          </a:p>
          <a:p>
            <a:r>
              <a:rPr lang="en-GB" dirty="0" smtClean="0"/>
              <a:t>Press-releases, press-conferences or other events etc.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256" y="0"/>
            <a:ext cx="3917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9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</a:t>
            </a:r>
            <a:r>
              <a:rPr lang="et-EE" dirty="0" err="1" smtClean="0"/>
              <a:t>ur</a:t>
            </a:r>
            <a:r>
              <a:rPr lang="et-EE" dirty="0" smtClean="0"/>
              <a:t> </a:t>
            </a:r>
            <a:r>
              <a:rPr lang="et-EE" dirty="0" err="1" smtClean="0"/>
              <a:t>message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682337" y="1867189"/>
            <a:ext cx="10515600" cy="4351338"/>
          </a:xfrm>
        </p:spPr>
        <p:txBody>
          <a:bodyPr/>
          <a:lstStyle/>
          <a:p>
            <a:r>
              <a:rPr lang="et-EE" dirty="0" err="1" smtClean="0"/>
              <a:t>Hunters</a:t>
            </a:r>
            <a:r>
              <a:rPr lang="et-EE" dirty="0" smtClean="0"/>
              <a:t> are </a:t>
            </a:r>
            <a:r>
              <a:rPr lang="et-EE" dirty="0" err="1" smtClean="0"/>
              <a:t>well-organized</a:t>
            </a:r>
            <a:r>
              <a:rPr lang="et-EE" dirty="0" smtClean="0"/>
              <a:t> part of </a:t>
            </a:r>
            <a:r>
              <a:rPr lang="et-EE" dirty="0" err="1" smtClean="0"/>
              <a:t>society</a:t>
            </a:r>
            <a:r>
              <a:rPr lang="et-EE" dirty="0" smtClean="0"/>
              <a:t> and </a:t>
            </a:r>
            <a:r>
              <a:rPr lang="et-EE" dirty="0" err="1" smtClean="0"/>
              <a:t>we</a:t>
            </a:r>
            <a:r>
              <a:rPr lang="et-EE" dirty="0" smtClean="0"/>
              <a:t> are </a:t>
            </a:r>
            <a:r>
              <a:rPr lang="et-EE" dirty="0" err="1" smtClean="0"/>
              <a:t>ready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take </a:t>
            </a:r>
            <a:r>
              <a:rPr lang="et-EE" dirty="0" err="1" smtClean="0"/>
              <a:t>further</a:t>
            </a:r>
            <a:r>
              <a:rPr lang="et-EE" dirty="0" smtClean="0"/>
              <a:t> </a:t>
            </a:r>
            <a:r>
              <a:rPr lang="et-EE" dirty="0" err="1" smtClean="0"/>
              <a:t>responsibility</a:t>
            </a:r>
            <a:r>
              <a:rPr lang="en-GB" dirty="0" smtClean="0"/>
              <a:t>.</a:t>
            </a:r>
            <a:endParaRPr lang="et-EE" dirty="0" smtClean="0"/>
          </a:p>
          <a:p>
            <a:r>
              <a:rPr lang="et-EE" dirty="0" err="1" smtClean="0"/>
              <a:t>We</a:t>
            </a:r>
            <a:r>
              <a:rPr lang="et-EE" dirty="0" smtClean="0"/>
              <a:t> </a:t>
            </a:r>
            <a:r>
              <a:rPr lang="et-EE" dirty="0" err="1" smtClean="0"/>
              <a:t>wish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be</a:t>
            </a:r>
            <a:r>
              <a:rPr lang="et-EE" dirty="0" smtClean="0"/>
              <a:t> </a:t>
            </a:r>
            <a:r>
              <a:rPr lang="et-EE" dirty="0" err="1" smtClean="0"/>
              <a:t>good</a:t>
            </a:r>
            <a:r>
              <a:rPr lang="et-EE" dirty="0" smtClean="0"/>
              <a:t> </a:t>
            </a:r>
            <a:r>
              <a:rPr lang="et-EE" dirty="0" err="1" smtClean="0"/>
              <a:t>partners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state</a:t>
            </a:r>
            <a:r>
              <a:rPr lang="et-EE" dirty="0" smtClean="0"/>
              <a:t> </a:t>
            </a:r>
            <a:r>
              <a:rPr lang="et-EE" dirty="0" err="1" smtClean="0"/>
              <a:t>down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line</a:t>
            </a:r>
            <a:r>
              <a:rPr lang="et-EE" dirty="0" smtClean="0"/>
              <a:t>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9519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altLang="et-EE" dirty="0" smtClean="0">
                <a:cs typeface="Arial" panose="020B0604020202020204" pitchFamily="34" charset="0"/>
              </a:rPr>
              <a:t>327 </a:t>
            </a:r>
            <a:r>
              <a:rPr lang="et-EE" altLang="et-EE" dirty="0" err="1" smtClean="0">
                <a:cs typeface="Arial" panose="020B0604020202020204" pitchFamily="34" charset="0"/>
              </a:rPr>
              <a:t>hunting</a:t>
            </a:r>
            <a:r>
              <a:rPr lang="et-EE" altLang="et-EE" dirty="0" smtClean="0">
                <a:cs typeface="Arial" panose="020B0604020202020204" pitchFamily="34" charset="0"/>
              </a:rPr>
              <a:t> </a:t>
            </a:r>
            <a:r>
              <a:rPr lang="et-EE" altLang="et-EE" dirty="0" err="1" smtClean="0">
                <a:cs typeface="Arial" panose="020B0604020202020204" pitchFamily="34" charset="0"/>
              </a:rPr>
              <a:t>districts</a:t>
            </a:r>
            <a:r>
              <a:rPr lang="et-EE" altLang="et-EE" dirty="0" smtClean="0">
                <a:cs typeface="Arial" panose="020B0604020202020204" pitchFamily="34" charset="0"/>
              </a:rPr>
              <a:t> in Estonia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975" y="1606794"/>
            <a:ext cx="8085344" cy="4475408"/>
          </a:xfrm>
          <a:prstGeom prst="rect">
            <a:avLst/>
          </a:prstGeom>
        </p:spPr>
      </p:pic>
      <p:sp>
        <p:nvSpPr>
          <p:cNvPr id="5" name="Ristkülik 4"/>
          <p:cNvSpPr/>
          <p:nvPr/>
        </p:nvSpPr>
        <p:spPr>
          <a:xfrm>
            <a:off x="8513619" y="2828836"/>
            <a:ext cx="35502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 smtClean="0"/>
              <a:t>- </a:t>
            </a:r>
            <a:r>
              <a:rPr lang="en-US" dirty="0" smtClean="0"/>
              <a:t>Hunting clubs have agreement with state to use hunting district for 10 years. </a:t>
            </a:r>
          </a:p>
          <a:p>
            <a:r>
              <a:rPr lang="en-US" dirty="0" smtClean="0"/>
              <a:t> </a:t>
            </a:r>
            <a:r>
              <a:rPr lang="et-EE" dirty="0" smtClean="0"/>
              <a:t>- </a:t>
            </a:r>
            <a:r>
              <a:rPr lang="en-US" dirty="0" smtClean="0"/>
              <a:t>The minimal hunting district must be at least </a:t>
            </a:r>
            <a:r>
              <a:rPr lang="en-US" dirty="0" smtClean="0"/>
              <a:t>5000 </a:t>
            </a:r>
            <a:r>
              <a:rPr lang="en-US" dirty="0" smtClean="0"/>
              <a:t>ha </a:t>
            </a:r>
          </a:p>
          <a:p>
            <a:r>
              <a:rPr lang="en-US" dirty="0" smtClean="0"/>
              <a:t> </a:t>
            </a:r>
            <a:r>
              <a:rPr lang="et-EE" dirty="0" smtClean="0"/>
              <a:t>- </a:t>
            </a:r>
            <a:r>
              <a:rPr lang="en-US" dirty="0" smtClean="0"/>
              <a:t>The average hunting territory is about 12 000 ha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30" y="258968"/>
            <a:ext cx="9752985" cy="6501990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376822" y="1359512"/>
            <a:ext cx="9144000" cy="1222631"/>
          </a:xfrm>
        </p:spPr>
        <p:txBody>
          <a:bodyPr/>
          <a:lstStyle/>
          <a:p>
            <a:r>
              <a:rPr lang="et-EE" dirty="0" err="1" smtClean="0">
                <a:solidFill>
                  <a:srgbClr val="00B0F0"/>
                </a:solidFill>
              </a:rPr>
              <a:t>Thank</a:t>
            </a:r>
            <a:r>
              <a:rPr lang="et-EE" dirty="0" smtClean="0">
                <a:solidFill>
                  <a:srgbClr val="00B0F0"/>
                </a:solidFill>
              </a:rPr>
              <a:t> </a:t>
            </a:r>
            <a:r>
              <a:rPr lang="et-EE" dirty="0" err="1" smtClean="0">
                <a:solidFill>
                  <a:srgbClr val="00B0F0"/>
                </a:solidFill>
              </a:rPr>
              <a:t>You</a:t>
            </a:r>
            <a:r>
              <a:rPr lang="et-EE" dirty="0" smtClean="0">
                <a:solidFill>
                  <a:srgbClr val="00B0F0"/>
                </a:solidFill>
              </a:rPr>
              <a:t>!</a:t>
            </a:r>
            <a:endParaRPr lang="et-EE" dirty="0">
              <a:solidFill>
                <a:srgbClr val="00B0F0"/>
              </a:solidFill>
            </a:endParaRP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4085302"/>
            <a:ext cx="9144000" cy="1172497"/>
          </a:xfrm>
        </p:spPr>
        <p:txBody>
          <a:bodyPr>
            <a:normAutofit/>
          </a:bodyPr>
          <a:lstStyle/>
          <a:p>
            <a:endParaRPr lang="et-EE" dirty="0" smtClean="0"/>
          </a:p>
          <a:p>
            <a:r>
              <a:rPr lang="et-EE" sz="3600" dirty="0" smtClean="0">
                <a:hlinkClick r:id="rId3"/>
              </a:rPr>
              <a:t>www.ejs.ee</a:t>
            </a:r>
            <a:r>
              <a:rPr lang="et-EE" sz="3600" dirty="0" smtClean="0"/>
              <a:t> </a:t>
            </a: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17519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Estonia </a:t>
            </a:r>
            <a:r>
              <a:rPr lang="et-EE" dirty="0" err="1" smtClean="0"/>
              <a:t>as</a:t>
            </a:r>
            <a:r>
              <a:rPr lang="et-EE" dirty="0" smtClean="0"/>
              <a:t> a </a:t>
            </a:r>
            <a:r>
              <a:rPr lang="et-EE" dirty="0" err="1" smtClean="0"/>
              <a:t>hunting</a:t>
            </a:r>
            <a:r>
              <a:rPr lang="et-EE" dirty="0" smtClean="0"/>
              <a:t> </a:t>
            </a:r>
            <a:r>
              <a:rPr lang="et-EE" dirty="0" err="1" smtClean="0"/>
              <a:t>land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Char char="•"/>
              <a:defRPr/>
            </a:pPr>
            <a:r>
              <a:rPr lang="et-EE" altLang="et-EE" b="1" dirty="0" smtClean="0">
                <a:latin typeface="+mj-lt"/>
              </a:rPr>
              <a:t> </a:t>
            </a:r>
            <a:r>
              <a:rPr lang="et-EE" altLang="et-EE" b="1" dirty="0" err="1" smtClean="0">
                <a:latin typeface="+mj-lt"/>
              </a:rPr>
              <a:t>Hunting</a:t>
            </a:r>
            <a:r>
              <a:rPr lang="et-EE" altLang="et-EE" b="1" dirty="0" smtClean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rights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for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small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game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belong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to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the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landowner</a:t>
            </a:r>
            <a:r>
              <a:rPr lang="et-EE" altLang="et-EE" b="1" dirty="0">
                <a:latin typeface="+mj-lt"/>
              </a:rPr>
              <a:t>, </a:t>
            </a:r>
            <a:r>
              <a:rPr lang="et-EE" altLang="et-EE" b="1" dirty="0" err="1">
                <a:latin typeface="+mj-lt"/>
              </a:rPr>
              <a:t>big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game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to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the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smtClean="0">
                <a:latin typeface="+mj-lt"/>
              </a:rPr>
              <a:t>    </a:t>
            </a:r>
            <a:r>
              <a:rPr lang="et-EE" altLang="et-EE" b="1" dirty="0" err="1" smtClean="0">
                <a:latin typeface="+mj-lt"/>
              </a:rPr>
              <a:t>hunting</a:t>
            </a:r>
            <a:r>
              <a:rPr lang="et-EE" altLang="et-EE" b="1" dirty="0" smtClean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clubs</a:t>
            </a:r>
            <a:r>
              <a:rPr lang="et-EE" altLang="et-EE" b="1" dirty="0">
                <a:latin typeface="+mj-lt"/>
              </a:rPr>
              <a:t>. </a:t>
            </a:r>
            <a:r>
              <a:rPr lang="en-GB" altLang="et-EE" dirty="0">
                <a:latin typeface="+mj-lt"/>
              </a:rPr>
              <a:t> </a:t>
            </a:r>
            <a:r>
              <a:rPr lang="et-EE" altLang="et-EE" b="1" dirty="0">
                <a:latin typeface="+mj-lt"/>
              </a:rPr>
              <a:t> </a:t>
            </a:r>
          </a:p>
          <a:p>
            <a:pPr marL="0" indent="0">
              <a:buFont typeface="Arial" charset="0"/>
              <a:buChar char="•"/>
              <a:defRPr/>
            </a:pPr>
            <a:r>
              <a:rPr lang="et-EE" altLang="et-EE" b="1" dirty="0">
                <a:latin typeface="+mj-lt"/>
              </a:rPr>
              <a:t> H</a:t>
            </a:r>
            <a:r>
              <a:rPr lang="en-GB" altLang="et-EE" b="1" dirty="0" err="1">
                <a:latin typeface="+mj-lt"/>
              </a:rPr>
              <a:t>unting</a:t>
            </a:r>
            <a:r>
              <a:rPr lang="en-GB" altLang="et-EE" b="1" dirty="0">
                <a:latin typeface="+mj-lt"/>
              </a:rPr>
              <a:t> </a:t>
            </a:r>
            <a:r>
              <a:rPr lang="en-GB" altLang="et-EE" b="1" dirty="0" smtClean="0">
                <a:latin typeface="+mj-lt"/>
              </a:rPr>
              <a:t>is </a:t>
            </a:r>
            <a:r>
              <a:rPr lang="en-GB" altLang="et-EE" b="1" dirty="0">
                <a:latin typeface="+mj-lt"/>
              </a:rPr>
              <a:t>based on </a:t>
            </a:r>
            <a:r>
              <a:rPr lang="et-EE" altLang="et-EE" b="1" dirty="0" err="1">
                <a:latin typeface="+mj-lt"/>
              </a:rPr>
              <a:t>the</a:t>
            </a:r>
            <a:r>
              <a:rPr lang="et-EE" altLang="et-EE" b="1" dirty="0">
                <a:latin typeface="+mj-lt"/>
              </a:rPr>
              <a:t> </a:t>
            </a:r>
            <a:r>
              <a:rPr lang="en-GB" altLang="et-EE" b="1" dirty="0">
                <a:latin typeface="+mj-lt"/>
              </a:rPr>
              <a:t>principle</a:t>
            </a:r>
            <a:r>
              <a:rPr lang="et-EE" altLang="et-EE" b="1" dirty="0">
                <a:latin typeface="+mj-lt"/>
              </a:rPr>
              <a:t> of </a:t>
            </a:r>
            <a:r>
              <a:rPr lang="et-EE" altLang="et-EE" b="1" dirty="0" err="1">
                <a:latin typeface="+mj-lt"/>
              </a:rPr>
              <a:t>collective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hunting</a:t>
            </a:r>
            <a:r>
              <a:rPr lang="en-GB" altLang="et-EE" b="1" dirty="0">
                <a:latin typeface="+mj-lt"/>
              </a:rPr>
              <a:t>. </a:t>
            </a:r>
            <a:endParaRPr lang="et-EE" altLang="et-EE" b="1" dirty="0">
              <a:latin typeface="+mj-lt"/>
            </a:endParaRPr>
          </a:p>
          <a:p>
            <a:pPr marL="0" indent="0">
              <a:buFont typeface="Arial" charset="0"/>
              <a:buChar char="•"/>
              <a:defRPr/>
            </a:pPr>
            <a:r>
              <a:rPr lang="et-EE" altLang="et-EE" b="1" dirty="0" smtClean="0">
                <a:latin typeface="+mj-lt"/>
              </a:rPr>
              <a:t> </a:t>
            </a:r>
            <a:r>
              <a:rPr lang="en-GB" altLang="et-EE" b="1" dirty="0" smtClean="0">
                <a:latin typeface="+mj-lt"/>
              </a:rPr>
              <a:t>The </a:t>
            </a:r>
            <a:r>
              <a:rPr lang="en-GB" altLang="et-EE" b="1" dirty="0">
                <a:latin typeface="+mj-lt"/>
              </a:rPr>
              <a:t>owner of the hunting territory has the right to validate the prices of the licenses</a:t>
            </a:r>
            <a:r>
              <a:rPr lang="et-EE" altLang="et-EE" b="1" dirty="0">
                <a:latin typeface="+mj-lt"/>
              </a:rPr>
              <a:t> (</a:t>
            </a:r>
            <a:r>
              <a:rPr lang="et-EE" altLang="et-EE" b="1" dirty="0" err="1">
                <a:latin typeface="+mj-lt"/>
              </a:rPr>
              <a:t>for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the</a:t>
            </a:r>
            <a:r>
              <a:rPr lang="et-EE" altLang="et-EE" b="1" dirty="0">
                <a:latin typeface="+mj-lt"/>
              </a:rPr>
              <a:t> </a:t>
            </a:r>
            <a:r>
              <a:rPr lang="et-EE" altLang="et-EE" b="1" dirty="0" err="1">
                <a:latin typeface="+mj-lt"/>
              </a:rPr>
              <a:t>game</a:t>
            </a:r>
            <a:r>
              <a:rPr lang="et-EE" altLang="et-EE" b="1" dirty="0">
                <a:latin typeface="+mj-lt"/>
              </a:rPr>
              <a:t>). </a:t>
            </a:r>
            <a:endParaRPr lang="et-EE" altLang="et-EE" b="1" dirty="0" smtClean="0">
              <a:latin typeface="+mj-lt"/>
            </a:endParaRPr>
          </a:p>
          <a:p>
            <a:pPr marL="0" indent="0">
              <a:buFont typeface="Arial" charset="0"/>
              <a:buChar char="•"/>
              <a:defRPr/>
            </a:pPr>
            <a:r>
              <a:rPr lang="et-EE" altLang="et-EE" dirty="0" smtClean="0"/>
              <a:t> </a:t>
            </a:r>
            <a:r>
              <a:rPr lang="en-GB" altLang="et-EE" dirty="0" smtClean="0"/>
              <a:t>About </a:t>
            </a:r>
            <a:r>
              <a:rPr lang="en-GB" altLang="et-EE" dirty="0" smtClean="0"/>
              <a:t>3000-4000 </a:t>
            </a:r>
            <a:r>
              <a:rPr lang="en-GB" altLang="et-EE" dirty="0"/>
              <a:t>foreign hunters visit Estonia every year</a:t>
            </a:r>
            <a:r>
              <a:rPr lang="en-GB" altLang="et-EE" dirty="0" smtClean="0"/>
              <a:t>.</a:t>
            </a:r>
            <a:endParaRPr lang="et-EE" altLang="et-EE" dirty="0" smtClean="0"/>
          </a:p>
          <a:p>
            <a:pPr marL="0" indent="0">
              <a:buNone/>
              <a:defRPr/>
            </a:pPr>
            <a:endParaRPr lang="et-EE" altLang="et-EE" dirty="0">
              <a:latin typeface="+mj-lt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096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ASF: </a:t>
            </a:r>
            <a:r>
              <a:rPr lang="et-EE" dirty="0" err="1" smtClean="0"/>
              <a:t>spread</a:t>
            </a:r>
            <a:r>
              <a:rPr lang="et-EE" dirty="0" smtClean="0"/>
              <a:t> of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smtClean="0"/>
              <a:t>virus 8.09.2014</a:t>
            </a:r>
            <a:r>
              <a:rPr lang="en-GB" dirty="0" smtClean="0"/>
              <a:t> </a:t>
            </a:r>
            <a:r>
              <a:rPr lang="et-EE" dirty="0" smtClean="0"/>
              <a:t>in </a:t>
            </a:r>
            <a:r>
              <a:rPr lang="et-EE" dirty="0" smtClean="0"/>
              <a:t>Estonia</a:t>
            </a:r>
            <a:endParaRPr lang="et-EE" dirty="0"/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964" y="1804843"/>
            <a:ext cx="5590814" cy="4897293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63" y="1804843"/>
            <a:ext cx="5153891" cy="50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00071" cy="1035972"/>
          </a:xfrm>
        </p:spPr>
        <p:txBody>
          <a:bodyPr/>
          <a:lstStyle/>
          <a:p>
            <a:r>
              <a:rPr lang="et-EE" dirty="0" smtClean="0"/>
              <a:t>ASF 2007-2017</a:t>
            </a:r>
            <a:endParaRPr lang="et-E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29" y="1131358"/>
            <a:ext cx="7680932" cy="5418962"/>
          </a:xfrm>
        </p:spPr>
      </p:pic>
    </p:spTree>
    <p:extLst>
      <p:ext uri="{BB962C8B-B14F-4D97-AF65-F5344CB8AC3E}">
        <p14:creationId xmlns:p14="http://schemas.microsoft.com/office/powerpoint/2010/main" val="18015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95247" y="295642"/>
            <a:ext cx="10498394" cy="47553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09.10.2018</a:t>
            </a:r>
            <a:endParaRPr lang="et-E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5" y="835219"/>
            <a:ext cx="8886423" cy="5341744"/>
          </a:xfrm>
        </p:spPr>
      </p:pic>
    </p:spTree>
    <p:extLst>
      <p:ext uri="{BB962C8B-B14F-4D97-AF65-F5344CB8AC3E}">
        <p14:creationId xmlns:p14="http://schemas.microsoft.com/office/powerpoint/2010/main" val="366758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ASF in EU</a:t>
            </a:r>
            <a:br>
              <a:rPr lang="en-GB" dirty="0" smtClean="0"/>
            </a:br>
            <a:r>
              <a:rPr lang="en-GB" sz="3200" dirty="0" smtClean="0"/>
              <a:t>Sept 2018</a:t>
            </a:r>
            <a:endParaRPr lang="et-EE" sz="3200" dirty="0"/>
          </a:p>
        </p:txBody>
      </p:sp>
      <p:pic>
        <p:nvPicPr>
          <p:cNvPr id="3074" name="Picture 2" descr="https://www.agri.ee/sites/default/files/content/toiduohutus/sak/sak-tsoonid-2018-09-21-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42" y="435784"/>
            <a:ext cx="4674688" cy="631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8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02.2017                           1</a:t>
            </a:r>
            <a:r>
              <a:rPr lang="en-GB" dirty="0" smtClean="0"/>
              <a:t>2</a:t>
            </a:r>
            <a:r>
              <a:rPr lang="et-EE" dirty="0" smtClean="0"/>
              <a:t>.2017</a:t>
            </a:r>
            <a:endParaRPr lang="et-EE" dirty="0"/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78" y="2159071"/>
            <a:ext cx="5427518" cy="393000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86" y="2159071"/>
            <a:ext cx="5583399" cy="3930001"/>
          </a:xfrm>
        </p:spPr>
      </p:pic>
    </p:spTree>
    <p:extLst>
      <p:ext uri="{BB962C8B-B14F-4D97-AF65-F5344CB8AC3E}">
        <p14:creationId xmlns:p14="http://schemas.microsoft.com/office/powerpoint/2010/main" val="15135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1262</Words>
  <Application>Microsoft Office PowerPoint</Application>
  <PresentationFormat>Widescreen</PresentationFormat>
  <Paragraphs>150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Office'i kujundus</vt:lpstr>
      <vt:lpstr>African swine fever in Estonia – development and actions</vt:lpstr>
      <vt:lpstr>ESTONIA</vt:lpstr>
      <vt:lpstr>327 hunting districts in Estonia</vt:lpstr>
      <vt:lpstr>Estonia as a hunting land</vt:lpstr>
      <vt:lpstr>ASF: spread of the virus 8.09.2014 in Estonia</vt:lpstr>
      <vt:lpstr>ASF 2007-2017</vt:lpstr>
      <vt:lpstr>09.10.2018</vt:lpstr>
      <vt:lpstr>ASF in EU Sept 2018</vt:lpstr>
      <vt:lpstr>02.2017                           12.2017</vt:lpstr>
      <vt:lpstr>01.2018         09.2018</vt:lpstr>
      <vt:lpstr>Dynamics on wild boar numbers</vt:lpstr>
      <vt:lpstr>PowerPoint Presentation</vt:lpstr>
      <vt:lpstr>Actions taken to combat ASF</vt:lpstr>
      <vt:lpstr>Distributed conteiners for the collection of ASF related carcasses </vt:lpstr>
      <vt:lpstr>Actions taken to combat ASF 2.</vt:lpstr>
      <vt:lpstr>Distributed cold boxes </vt:lpstr>
      <vt:lpstr>Actions taken to combat ASF 3.</vt:lpstr>
      <vt:lpstr>Biosecurity measures - topic no 1</vt:lpstr>
      <vt:lpstr>Minimum requirement to handle hunted wild boars </vt:lpstr>
      <vt:lpstr>Action and spread of the virus this year (2018)</vt:lpstr>
      <vt:lpstr>Positions of EHS according to ASF (2014)</vt:lpstr>
      <vt:lpstr>PowerPoint Presentation</vt:lpstr>
      <vt:lpstr>New statics comes every week</vt:lpstr>
      <vt:lpstr>Activities</vt:lpstr>
      <vt:lpstr>INFOGRAPHICS: BIOSECURITY IN FOREST TO ERADICATE THE AFRICAN SWINE FEVER (ASF)  </vt:lpstr>
      <vt:lpstr>Information for hunters </vt:lpstr>
      <vt:lpstr>Estonian Hunters Society - emotion or tone of the coverage </vt:lpstr>
      <vt:lpstr>The media role</vt:lpstr>
      <vt:lpstr>Our message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Sigade Aafrika Katk ja EJS</dc:title>
  <dc:creator>tonis</dc:creator>
  <cp:lastModifiedBy>andra hamburg</cp:lastModifiedBy>
  <cp:revision>115</cp:revision>
  <dcterms:created xsi:type="dcterms:W3CDTF">2016-09-26T06:58:52Z</dcterms:created>
  <dcterms:modified xsi:type="dcterms:W3CDTF">2018-10-16T08:57:23Z</dcterms:modified>
</cp:coreProperties>
</file>